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Default Extension="wmf" ContentType="image/x-wmf"/>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87" r:id="rId1"/>
  </p:sldMasterIdLst>
  <p:notesMasterIdLst>
    <p:notesMasterId r:id="rId41"/>
  </p:notesMasterIdLst>
  <p:handoutMasterIdLst>
    <p:handoutMasterId r:id="rId42"/>
  </p:handoutMasterIdLst>
  <p:sldIdLst>
    <p:sldId id="256" r:id="rId2"/>
    <p:sldId id="257" r:id="rId3"/>
    <p:sldId id="295" r:id="rId4"/>
    <p:sldId id="293" r:id="rId5"/>
    <p:sldId id="288" r:id="rId6"/>
    <p:sldId id="289" r:id="rId7"/>
    <p:sldId id="290" r:id="rId8"/>
    <p:sldId id="291" r:id="rId9"/>
    <p:sldId id="292" r:id="rId10"/>
    <p:sldId id="294"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x="9144000" cy="6858000" type="screen4x3"/>
  <p:notesSz cx="7099300" cy="10234613"/>
  <p:defaultTextStyle>
    <a:defPPr>
      <a:defRPr lang="nb-NO"/>
    </a:defPPr>
    <a:lvl1pPr algn="l" rtl="0" eaLnBrk="0" fontAlgn="base" hangingPunct="0">
      <a:spcBef>
        <a:spcPct val="0"/>
      </a:spcBef>
      <a:spcAft>
        <a:spcPct val="0"/>
      </a:spcAft>
      <a:defRPr sz="2400" kern="1200">
        <a:solidFill>
          <a:schemeClr val="tx1"/>
        </a:solidFill>
        <a:latin typeface="Arial" pitchFamily="69" charset="0"/>
        <a:ea typeface="ＭＳ Ｐゴシック" pitchFamily="69" charset="-128"/>
        <a:cs typeface="ＭＳ Ｐゴシック" pitchFamily="69" charset="-128"/>
      </a:defRPr>
    </a:lvl1pPr>
    <a:lvl2pPr marL="457200" algn="l" rtl="0" eaLnBrk="0" fontAlgn="base" hangingPunct="0">
      <a:spcBef>
        <a:spcPct val="0"/>
      </a:spcBef>
      <a:spcAft>
        <a:spcPct val="0"/>
      </a:spcAft>
      <a:defRPr sz="2400" kern="1200">
        <a:solidFill>
          <a:schemeClr val="tx1"/>
        </a:solidFill>
        <a:latin typeface="Arial" pitchFamily="69" charset="0"/>
        <a:ea typeface="ＭＳ Ｐゴシック" pitchFamily="69" charset="-128"/>
        <a:cs typeface="ＭＳ Ｐゴシック" pitchFamily="69" charset="-128"/>
      </a:defRPr>
    </a:lvl2pPr>
    <a:lvl3pPr marL="914400" algn="l" rtl="0" eaLnBrk="0" fontAlgn="base" hangingPunct="0">
      <a:spcBef>
        <a:spcPct val="0"/>
      </a:spcBef>
      <a:spcAft>
        <a:spcPct val="0"/>
      </a:spcAft>
      <a:defRPr sz="2400" kern="1200">
        <a:solidFill>
          <a:schemeClr val="tx1"/>
        </a:solidFill>
        <a:latin typeface="Arial" pitchFamily="69" charset="0"/>
        <a:ea typeface="ＭＳ Ｐゴシック" pitchFamily="69" charset="-128"/>
        <a:cs typeface="ＭＳ Ｐゴシック" pitchFamily="69" charset="-128"/>
      </a:defRPr>
    </a:lvl3pPr>
    <a:lvl4pPr marL="1371600" algn="l" rtl="0" eaLnBrk="0" fontAlgn="base" hangingPunct="0">
      <a:spcBef>
        <a:spcPct val="0"/>
      </a:spcBef>
      <a:spcAft>
        <a:spcPct val="0"/>
      </a:spcAft>
      <a:defRPr sz="2400" kern="1200">
        <a:solidFill>
          <a:schemeClr val="tx1"/>
        </a:solidFill>
        <a:latin typeface="Arial" pitchFamily="69" charset="0"/>
        <a:ea typeface="ＭＳ Ｐゴシック" pitchFamily="69" charset="-128"/>
        <a:cs typeface="ＭＳ Ｐゴシック" pitchFamily="69" charset="-128"/>
      </a:defRPr>
    </a:lvl4pPr>
    <a:lvl5pPr marL="1828800" algn="l" rtl="0" eaLnBrk="0" fontAlgn="base" hangingPunct="0">
      <a:spcBef>
        <a:spcPct val="0"/>
      </a:spcBef>
      <a:spcAft>
        <a:spcPct val="0"/>
      </a:spcAft>
      <a:defRPr sz="2400" kern="1200">
        <a:solidFill>
          <a:schemeClr val="tx1"/>
        </a:solidFill>
        <a:latin typeface="Arial" pitchFamily="69" charset="0"/>
        <a:ea typeface="ＭＳ Ｐゴシック" pitchFamily="69" charset="-128"/>
        <a:cs typeface="ＭＳ Ｐゴシック" pitchFamily="69" charset="-128"/>
      </a:defRPr>
    </a:lvl5pPr>
    <a:lvl6pPr marL="2286000" algn="l" defTabSz="457200" rtl="0" eaLnBrk="1" latinLnBrk="0" hangingPunct="1">
      <a:defRPr sz="2400" kern="1200">
        <a:solidFill>
          <a:schemeClr val="tx1"/>
        </a:solidFill>
        <a:latin typeface="Arial" pitchFamily="69" charset="0"/>
        <a:ea typeface="ＭＳ Ｐゴシック" pitchFamily="69" charset="-128"/>
        <a:cs typeface="ＭＳ Ｐゴシック" pitchFamily="69" charset="-128"/>
      </a:defRPr>
    </a:lvl6pPr>
    <a:lvl7pPr marL="2743200" algn="l" defTabSz="457200" rtl="0" eaLnBrk="1" latinLnBrk="0" hangingPunct="1">
      <a:defRPr sz="2400" kern="1200">
        <a:solidFill>
          <a:schemeClr val="tx1"/>
        </a:solidFill>
        <a:latin typeface="Arial" pitchFamily="69" charset="0"/>
        <a:ea typeface="ＭＳ Ｐゴシック" pitchFamily="69" charset="-128"/>
        <a:cs typeface="ＭＳ Ｐゴシック" pitchFamily="69" charset="-128"/>
      </a:defRPr>
    </a:lvl7pPr>
    <a:lvl8pPr marL="3200400" algn="l" defTabSz="457200" rtl="0" eaLnBrk="1" latinLnBrk="0" hangingPunct="1">
      <a:defRPr sz="2400" kern="1200">
        <a:solidFill>
          <a:schemeClr val="tx1"/>
        </a:solidFill>
        <a:latin typeface="Arial" pitchFamily="69" charset="0"/>
        <a:ea typeface="ＭＳ Ｐゴシック" pitchFamily="69" charset="-128"/>
        <a:cs typeface="ＭＳ Ｐゴシック" pitchFamily="69" charset="-128"/>
      </a:defRPr>
    </a:lvl8pPr>
    <a:lvl9pPr marL="3657600" algn="l" defTabSz="457200" rtl="0" eaLnBrk="1" latinLnBrk="0" hangingPunct="1">
      <a:defRPr sz="2400" kern="1200">
        <a:solidFill>
          <a:schemeClr val="tx1"/>
        </a:solidFill>
        <a:latin typeface="Arial" pitchFamily="69" charset="0"/>
        <a:ea typeface="ＭＳ Ｐゴシック" pitchFamily="69" charset="-128"/>
        <a:cs typeface="ＭＳ Ｐゴシック" pitchFamily="69"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CC66"/>
    <a:srgbClr val="FF8000"/>
    <a:srgbClr val="9966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32787"/>
    <p:restoredTop sz="90929"/>
  </p:normalViewPr>
  <p:slideViewPr>
    <p:cSldViewPr>
      <p:cViewPr varScale="1">
        <p:scale>
          <a:sx n="150" d="100"/>
          <a:sy n="150" d="100"/>
        </p:scale>
        <p:origin x="-9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handoutMaster" Target="handoutMasters/handout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vl1pPr>
          </a:lstStyle>
          <a:p>
            <a:endParaRPr lang="nb-NO"/>
          </a:p>
        </p:txBody>
      </p:sp>
      <p:sp>
        <p:nvSpPr>
          <p:cNvPr id="55299"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vl1pPr>
          </a:lstStyle>
          <a:p>
            <a:endParaRPr lang="nb-NO"/>
          </a:p>
        </p:txBody>
      </p:sp>
      <p:sp>
        <p:nvSpPr>
          <p:cNvPr id="55300"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vl1pPr>
          </a:lstStyle>
          <a:p>
            <a:endParaRPr lang="nb-NO"/>
          </a:p>
        </p:txBody>
      </p:sp>
      <p:sp>
        <p:nvSpPr>
          <p:cNvPr id="55301"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vl1pPr>
          </a:lstStyle>
          <a:p>
            <a:fld id="{42A99036-041D-4C5F-A63B-A6724369B428}" type="slidenum">
              <a:rPr lang="nb-NO"/>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vl1pPr>
          </a:lstStyle>
          <a:p>
            <a:endParaRPr lang="nb-NO"/>
          </a:p>
        </p:txBody>
      </p:sp>
      <p:sp>
        <p:nvSpPr>
          <p:cNvPr id="6147" name="Rectangle 3"/>
          <p:cNvSpPr>
            <a:spLocks noGrp="1" noChangeArrowheads="1"/>
          </p:cNvSpPr>
          <p:nvPr>
            <p:ph type="dt" idx="1"/>
          </p:nvPr>
        </p:nvSpPr>
        <p:spPr bwMode="auto">
          <a:xfrm>
            <a:off x="4022937"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vl1pPr>
          </a:lstStyle>
          <a:p>
            <a:endParaRPr lang="nb-NO"/>
          </a:p>
        </p:txBody>
      </p:sp>
      <p:sp>
        <p:nvSpPr>
          <p:cNvPr id="614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6150"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vl1pPr>
          </a:lstStyle>
          <a:p>
            <a:endParaRPr lang="nb-NO"/>
          </a:p>
        </p:txBody>
      </p:sp>
      <p:sp>
        <p:nvSpPr>
          <p:cNvPr id="6151"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vl1pPr>
          </a:lstStyle>
          <a:p>
            <a:fld id="{9B96305C-403D-4C52-9944-F05A5D1E41F7}" type="slidenum">
              <a:rPr lang="nb-NO"/>
              <a:pPr/>
              <a:t>‹#›</a:t>
            </a:fld>
            <a:endParaRPr 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69" charset="0"/>
        <a:ea typeface="ＭＳ Ｐゴシック" pitchFamily="69" charset="-128"/>
        <a:cs typeface="ＭＳ Ｐゴシック" pitchFamily="69" charset="-128"/>
      </a:defRPr>
    </a:lvl1pPr>
    <a:lvl2pPr marL="457200" algn="l" rtl="0" fontAlgn="base">
      <a:spcBef>
        <a:spcPct val="30000"/>
      </a:spcBef>
      <a:spcAft>
        <a:spcPct val="0"/>
      </a:spcAft>
      <a:defRPr sz="1200" kern="1200">
        <a:solidFill>
          <a:schemeClr val="tx1"/>
        </a:solidFill>
        <a:latin typeface="Arial" pitchFamily="69" charset="0"/>
        <a:ea typeface="ＭＳ Ｐゴシック" pitchFamily="69" charset="-128"/>
        <a:cs typeface="+mn-cs"/>
      </a:defRPr>
    </a:lvl2pPr>
    <a:lvl3pPr marL="914400" algn="l" rtl="0" fontAlgn="base">
      <a:spcBef>
        <a:spcPct val="30000"/>
      </a:spcBef>
      <a:spcAft>
        <a:spcPct val="0"/>
      </a:spcAft>
      <a:defRPr sz="1200" kern="1200">
        <a:solidFill>
          <a:schemeClr val="tx1"/>
        </a:solidFill>
        <a:latin typeface="Arial" pitchFamily="69" charset="0"/>
        <a:ea typeface="ＭＳ Ｐゴシック" pitchFamily="69" charset="-128"/>
        <a:cs typeface="+mn-cs"/>
      </a:defRPr>
    </a:lvl3pPr>
    <a:lvl4pPr marL="1371600" algn="l" rtl="0" fontAlgn="base">
      <a:spcBef>
        <a:spcPct val="30000"/>
      </a:spcBef>
      <a:spcAft>
        <a:spcPct val="0"/>
      </a:spcAft>
      <a:defRPr sz="1200" kern="1200">
        <a:solidFill>
          <a:schemeClr val="tx1"/>
        </a:solidFill>
        <a:latin typeface="Arial" pitchFamily="69" charset="0"/>
        <a:ea typeface="ＭＳ Ｐゴシック" pitchFamily="69" charset="-128"/>
        <a:cs typeface="+mn-cs"/>
      </a:defRPr>
    </a:lvl4pPr>
    <a:lvl5pPr marL="1828800" algn="l" rtl="0" fontAlgn="base">
      <a:spcBef>
        <a:spcPct val="30000"/>
      </a:spcBef>
      <a:spcAft>
        <a:spcPct val="0"/>
      </a:spcAft>
      <a:defRPr sz="1200" kern="1200">
        <a:solidFill>
          <a:schemeClr val="tx1"/>
        </a:solidFill>
        <a:latin typeface="Arial" pitchFamily="69" charset="0"/>
        <a:ea typeface="ＭＳ Ｐゴシック" pitchFamily="6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6AC97-704A-479E-9D9F-9CEEE46B3190}" type="slidenum">
              <a:rPr lang="nb-NO"/>
              <a:pPr/>
              <a:t>1</a:t>
            </a:fld>
            <a:endParaRPr lang="nb-NO"/>
          </a:p>
        </p:txBody>
      </p:sp>
      <p:sp>
        <p:nvSpPr>
          <p:cNvPr id="71682"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prstTxWarp prst="textNoShape">
              <a:avLst/>
            </a:prstTxWarp>
          </a:bodyPr>
          <a:lstStyle/>
          <a:p>
            <a:endParaRPr lang="nn-NO"/>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300E0-8A9D-AF44-BB4B-26E4B1942971}" type="slidenum">
              <a:rPr lang="nb-NO"/>
              <a:pPr/>
              <a:t>10</a:t>
            </a:fld>
            <a:endParaRPr lang="nb-NO"/>
          </a:p>
        </p:txBody>
      </p:sp>
      <p:sp>
        <p:nvSpPr>
          <p:cNvPr id="944130" name="Rectangle 2"/>
          <p:cNvSpPr>
            <a:spLocks noChangeArrowheads="1" noTextEdit="1"/>
          </p:cNvSpPr>
          <p:nvPr>
            <p:ph type="sldImg"/>
          </p:nvPr>
        </p:nvSpPr>
        <p:spPr>
          <a:xfrm>
            <a:off x="992188" y="768350"/>
            <a:ext cx="5116512" cy="3836988"/>
          </a:xfrm>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63BF6-5A52-894B-AD97-3A1F1CD06AB8}" type="slidenum">
              <a:rPr lang="nb-NO"/>
              <a:pPr/>
              <a:t>21</a:t>
            </a:fld>
            <a:endParaRPr lang="nb-NO"/>
          </a:p>
        </p:txBody>
      </p:sp>
      <p:sp>
        <p:nvSpPr>
          <p:cNvPr id="954370" name="Rectangle 2"/>
          <p:cNvSpPr>
            <a:spLocks noChangeArrowheads="1" noTextEdit="1"/>
          </p:cNvSpPr>
          <p:nvPr>
            <p:ph type="sldImg"/>
          </p:nvPr>
        </p:nvSpPr>
        <p:spPr>
          <a:xfrm>
            <a:off x="992188" y="768350"/>
            <a:ext cx="5114925" cy="3836988"/>
          </a:xfrm>
          <a:ln/>
        </p:spPr>
      </p:sp>
      <p:sp>
        <p:nvSpPr>
          <p:cNvPr id="954371" name="Rectangle 3"/>
          <p:cNvSpPr>
            <a:spLocks noGrp="1" noChangeArrowheads="1"/>
          </p:cNvSpPr>
          <p:nvPr>
            <p:ph type="body" idx="1"/>
          </p:nvPr>
        </p:nvSpPr>
        <p:spPr/>
        <p:txBody>
          <a:bodyPr/>
          <a:lstStyle/>
          <a:p>
            <a:pPr marL="228600" indent="-228600">
              <a:buFontTx/>
              <a:buAutoNum type="arabicPeriod"/>
            </a:pPr>
            <a:r>
              <a:rPr lang="nb-NO"/>
              <a:t>Tjener: En som har som jobb å gjøre det han/hun blir bedt om …</a:t>
            </a:r>
          </a:p>
          <a:p>
            <a:pPr marL="228600" indent="-228600">
              <a:buFontTx/>
              <a:buAutoNum type="arabicPeriod"/>
            </a:pPr>
            <a:r>
              <a:rPr lang="nb-NO"/>
              <a:t>Klient: en som krever sine rettigheter …</a:t>
            </a:r>
          </a:p>
          <a:p>
            <a:pPr marL="228600" indent="-228600">
              <a:buFontTx/>
              <a:buAutoNum type="arabicPeriod"/>
            </a:pPr>
            <a:r>
              <a:rPr lang="nb-NO"/>
              <a:t>Samhandlingen mellom klientene og tjeneren</a:t>
            </a:r>
          </a:p>
          <a:p>
            <a:pPr marL="228600" indent="-228600">
              <a:buFontTx/>
              <a:buAutoNum type="arabicPeriod"/>
            </a:pPr>
            <a:r>
              <a:rPr lang="nb-NO"/>
              <a:t>Hvordan kommunikasjonen foregår (språk, meldingsformatet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E4BF5-6EE1-7040-9D11-BC5FB0E03C78}" type="slidenum">
              <a:rPr lang="nb-NO"/>
              <a:pPr/>
              <a:t>22</a:t>
            </a:fld>
            <a:endParaRPr lang="nb-NO"/>
          </a:p>
        </p:txBody>
      </p:sp>
      <p:sp>
        <p:nvSpPr>
          <p:cNvPr id="956418" name="Rectangle 2"/>
          <p:cNvSpPr>
            <a:spLocks noChangeArrowheads="1" noTextEdit="1"/>
          </p:cNvSpPr>
          <p:nvPr>
            <p:ph type="sldImg"/>
          </p:nvPr>
        </p:nvSpPr>
        <p:spPr>
          <a:xfrm>
            <a:off x="992188" y="768350"/>
            <a:ext cx="5114925" cy="3836988"/>
          </a:xfrm>
          <a:ln/>
        </p:spPr>
      </p:sp>
      <p:sp>
        <p:nvSpPr>
          <p:cNvPr id="956419" name="Rectangle 3"/>
          <p:cNvSpPr>
            <a:spLocks noGrp="1" noChangeArrowheads="1"/>
          </p:cNvSpPr>
          <p:nvPr>
            <p:ph type="body" idx="1"/>
          </p:nvPr>
        </p:nvSpPr>
        <p:spPr/>
        <p:txBody>
          <a:bodyPr/>
          <a:lstStyle/>
          <a:p>
            <a:r>
              <a:rPr lang="nb-NO"/>
              <a:t>Tjenere : initierer kommunikasjon i et datanettverk aktivt.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17574-3E01-ED48-8F1F-5B6C7C5C567D}" type="slidenum">
              <a:rPr lang="nb-NO"/>
              <a:pPr/>
              <a:t>23</a:t>
            </a:fld>
            <a:endParaRPr lang="nb-NO"/>
          </a:p>
        </p:txBody>
      </p:sp>
      <p:sp>
        <p:nvSpPr>
          <p:cNvPr id="958466" name="Rectangle 2"/>
          <p:cNvSpPr>
            <a:spLocks noChangeArrowheads="1" noTextEdit="1"/>
          </p:cNvSpPr>
          <p:nvPr>
            <p:ph type="sldImg"/>
          </p:nvPr>
        </p:nvSpPr>
        <p:spPr>
          <a:xfrm>
            <a:off x="992188" y="768350"/>
            <a:ext cx="5114925" cy="3836988"/>
          </a:xfrm>
          <a:ln/>
        </p:spPr>
      </p:sp>
      <p:sp>
        <p:nvSpPr>
          <p:cNvPr id="958467" name="Rectangle 3"/>
          <p:cNvSpPr>
            <a:spLocks noGrp="1" noChangeArrowheads="1"/>
          </p:cNvSpPr>
          <p:nvPr>
            <p:ph type="body" idx="1"/>
          </p:nvPr>
        </p:nvSpPr>
        <p:spPr/>
        <p:txBody>
          <a:bodyPr/>
          <a:lstStyle/>
          <a:p>
            <a:endParaRPr lang="nn-NO"/>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AB9A2-CED1-6F45-8A19-F9DF39E0B96E}" type="slidenum">
              <a:rPr lang="nb-NO"/>
              <a:pPr/>
              <a:t>24</a:t>
            </a:fld>
            <a:endParaRPr lang="nb-NO"/>
          </a:p>
        </p:txBody>
      </p:sp>
      <p:sp>
        <p:nvSpPr>
          <p:cNvPr id="960514" name="Rectangle 2"/>
          <p:cNvSpPr>
            <a:spLocks noChangeArrowheads="1" noTextEdit="1"/>
          </p:cNvSpPr>
          <p:nvPr>
            <p:ph type="sldImg"/>
          </p:nvPr>
        </p:nvSpPr>
        <p:spPr>
          <a:xfrm>
            <a:off x="992188" y="768350"/>
            <a:ext cx="5114925" cy="3836988"/>
          </a:xfrm>
          <a:ln/>
        </p:spPr>
      </p:sp>
      <p:sp>
        <p:nvSpPr>
          <p:cNvPr id="960515" name="Rectangle 3"/>
          <p:cNvSpPr>
            <a:spLocks noGrp="1" noChangeArrowheads="1"/>
          </p:cNvSpPr>
          <p:nvPr>
            <p:ph type="body" idx="1"/>
          </p:nvPr>
        </p:nvSpPr>
        <p:spPr/>
        <p:txBody>
          <a:bodyPr/>
          <a:lstStyle/>
          <a:p>
            <a:r>
              <a:rPr lang="nb-NO"/>
              <a:t>Viktig å differensiere mellom tjenere (servere) og tjenermaskiner (servermaskiner). En tjenermaskin kan utføre mange programmer samtidig. Flere av disse vil typisk være tjenere som tilbyr spesialiserte tjenester.</a:t>
            </a:r>
          </a:p>
          <a:p>
            <a:endParaRPr lang="nb-NO"/>
          </a:p>
          <a:p>
            <a:r>
              <a:rPr lang="nb-NO"/>
              <a:t>Produsenter av programvare og maskinvare bidrar til forvirringen: Microsoft kaller </a:t>
            </a:r>
          </a:p>
          <a:p>
            <a:endParaRPr lang="nb-NO"/>
          </a:p>
          <a:p>
            <a:r>
              <a:rPr lang="nb-NO"/>
              <a:t>Eksempler på tjenere: </a:t>
            </a:r>
          </a:p>
          <a:p>
            <a:pPr lvl="1">
              <a:buFontTx/>
              <a:buChar char="•"/>
            </a:pPr>
            <a:r>
              <a:rPr lang="nb-NO"/>
              <a:t>Web-tjenere (Apache , MS Iinternet Information Server, Lotus Domino)</a:t>
            </a:r>
          </a:p>
          <a:p>
            <a:pPr lvl="1">
              <a:buFontTx/>
              <a:buChar char="•"/>
            </a:pPr>
            <a:r>
              <a:rPr lang="nb-NO"/>
              <a:t>e-post-tjenere (MS Exchange, Lotus Domino)</a:t>
            </a:r>
          </a:p>
          <a:p>
            <a:pPr lvl="1">
              <a:buFontTx/>
              <a:buChar char="•"/>
            </a:pPr>
            <a:r>
              <a:rPr lang="nb-NO"/>
              <a:t>Media-tjenere (tilbyr live eller on-demand datastrømmer, i nær slekt med Web-tjenere)</a:t>
            </a:r>
          </a:p>
          <a:p>
            <a:pPr lvl="1">
              <a:buFontTx/>
              <a:buChar char="•"/>
            </a:pPr>
            <a:endParaRPr lang="nb-NO"/>
          </a:p>
          <a:p>
            <a:endParaRPr lang="nb-NO"/>
          </a:p>
          <a:p>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E114C-79AA-EE4D-8A26-7D3F2FED0795}" type="slidenum">
              <a:rPr lang="nb-NO"/>
              <a:pPr/>
              <a:t>25</a:t>
            </a:fld>
            <a:endParaRPr lang="nb-NO"/>
          </a:p>
        </p:txBody>
      </p:sp>
      <p:sp>
        <p:nvSpPr>
          <p:cNvPr id="962562" name="Rectangle 2"/>
          <p:cNvSpPr>
            <a:spLocks noChangeArrowheads="1" noTextEdit="1"/>
          </p:cNvSpPr>
          <p:nvPr>
            <p:ph type="sldImg"/>
          </p:nvPr>
        </p:nvSpPr>
        <p:spPr>
          <a:xfrm>
            <a:off x="992188" y="768350"/>
            <a:ext cx="5114925" cy="3836988"/>
          </a:xfrm>
          <a:ln/>
        </p:spPr>
      </p:sp>
      <p:sp>
        <p:nvSpPr>
          <p:cNvPr id="962563" name="Rectangle 3"/>
          <p:cNvSpPr>
            <a:spLocks noGrp="1" noChangeArrowheads="1"/>
          </p:cNvSpPr>
          <p:nvPr>
            <p:ph type="body" idx="1"/>
          </p:nvPr>
        </p:nvSpPr>
        <p:spPr/>
        <p:txBody>
          <a:bodyPr/>
          <a:lstStyle/>
          <a:p>
            <a:r>
              <a:rPr lang="nb-NO"/>
              <a:t>Flere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4E3D4-808B-AC47-A78C-4C803114FD58}" type="slidenum">
              <a:rPr lang="nb-NO"/>
              <a:pPr/>
              <a:t>26</a:t>
            </a:fld>
            <a:endParaRPr lang="nb-NO"/>
          </a:p>
        </p:txBody>
      </p:sp>
      <p:sp>
        <p:nvSpPr>
          <p:cNvPr id="964610" name="Rectangle 2"/>
          <p:cNvSpPr>
            <a:spLocks noChangeArrowheads="1" noTextEdit="1"/>
          </p:cNvSpPr>
          <p:nvPr>
            <p:ph type="sldImg"/>
          </p:nvPr>
        </p:nvSpPr>
        <p:spPr>
          <a:xfrm>
            <a:off x="992188" y="768350"/>
            <a:ext cx="5114925" cy="3836988"/>
          </a:xfrm>
          <a:ln/>
        </p:spPr>
      </p:sp>
      <p:sp>
        <p:nvSpPr>
          <p:cNvPr id="964611" name="Rectangle 3"/>
          <p:cNvSpPr>
            <a:spLocks noGrp="1" noChangeArrowheads="1"/>
          </p:cNvSpPr>
          <p:nvPr>
            <p:ph type="body" idx="1"/>
          </p:nvPr>
        </p:nvSpPr>
        <p:spPr/>
        <p:txBody>
          <a:bodyPr/>
          <a:lstStyle/>
          <a:p>
            <a:r>
              <a:rPr lang="nb-NO"/>
              <a:t>2-veis kommunikasjon: Ofte ikke bare en forespørsel og ett svar. Mange ganger en serie forespørsler og en serie med svar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7A122-2002-884B-BF8B-A01EB8E6BEA0}" type="slidenum">
              <a:rPr lang="nb-NO"/>
              <a:pPr/>
              <a:t>27</a:t>
            </a:fld>
            <a:endParaRPr lang="nb-NO"/>
          </a:p>
        </p:txBody>
      </p:sp>
      <p:sp>
        <p:nvSpPr>
          <p:cNvPr id="967682" name="Rectangle 2"/>
          <p:cNvSpPr>
            <a:spLocks noChangeArrowheads="1" noTextEdit="1"/>
          </p:cNvSpPr>
          <p:nvPr>
            <p:ph type="sldImg"/>
          </p:nvPr>
        </p:nvSpPr>
        <p:spPr>
          <a:xfrm>
            <a:off x="992188" y="768350"/>
            <a:ext cx="5114925" cy="3836988"/>
          </a:xfrm>
          <a:ln/>
        </p:spPr>
      </p:sp>
      <p:sp>
        <p:nvSpPr>
          <p:cNvPr id="967683" name="Rectangle 3"/>
          <p:cNvSpPr>
            <a:spLocks noGrp="1" noChangeArrowheads="1"/>
          </p:cNvSpPr>
          <p:nvPr>
            <p:ph type="body" idx="1"/>
          </p:nvPr>
        </p:nvSpPr>
        <p:spPr/>
        <p:txBody>
          <a:bodyPr/>
          <a:lstStyle/>
          <a:p>
            <a:r>
              <a:rPr lang="nb-NO"/>
              <a:t>Applikasjonene (klient eller tjener) jobber direkte mot transportlag-protokollen for å kommunisere. Transportprotokollen (TCP/IP) bruker underliggende protokoll etc.</a:t>
            </a:r>
          </a:p>
          <a:p>
            <a:r>
              <a:rPr lang="nb-NO"/>
              <a:t>Det trengs altså en komplett protokollstakk på begge sider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E7B07-91C8-5A4A-8053-972A25E6630B}" type="slidenum">
              <a:rPr lang="nb-NO"/>
              <a:pPr/>
              <a:t>28</a:t>
            </a:fld>
            <a:endParaRPr lang="nb-NO"/>
          </a:p>
        </p:txBody>
      </p:sp>
      <p:sp>
        <p:nvSpPr>
          <p:cNvPr id="969730" name="Rectangle 2"/>
          <p:cNvSpPr>
            <a:spLocks noChangeArrowheads="1" noTextEdit="1"/>
          </p:cNvSpPr>
          <p:nvPr>
            <p:ph type="sldImg"/>
          </p:nvPr>
        </p:nvSpPr>
        <p:spPr>
          <a:xfrm>
            <a:off x="992188" y="768350"/>
            <a:ext cx="5114925" cy="3836988"/>
          </a:xfrm>
          <a:ln/>
        </p:spPr>
      </p:sp>
      <p:sp>
        <p:nvSpPr>
          <p:cNvPr id="969731" name="Rectangle 3"/>
          <p:cNvSpPr>
            <a:spLocks noGrp="1" noChangeArrowheads="1"/>
          </p:cNvSpPr>
          <p:nvPr>
            <p:ph type="body" idx="1"/>
          </p:nvPr>
        </p:nvSpPr>
        <p:spPr/>
        <p:txBody>
          <a:bodyPr/>
          <a:lstStyle/>
          <a:p>
            <a:r>
              <a:rPr lang="nb-NO"/>
              <a:t>En enkelt tjenermaskin kan tilby flere tjenester. </a:t>
            </a:r>
          </a:p>
          <a:p>
            <a:r>
              <a:rPr lang="nb-NO"/>
              <a:t>Tjenestene er egne tjenerprogrammer!</a:t>
            </a:r>
          </a:p>
          <a:p>
            <a:pPr lvl="1">
              <a:buFontTx/>
              <a:buChar char="•"/>
            </a:pPr>
            <a:r>
              <a:rPr lang="nb-NO"/>
              <a:t>En enkelt programvarepakke kan inneholde mange tjenerprogrammer </a:t>
            </a:r>
          </a:p>
          <a:p>
            <a:pPr lvl="1">
              <a:buFontTx/>
              <a:buChar char="•"/>
            </a:pPr>
            <a:r>
              <a:rPr lang="nb-NO"/>
              <a:t>eks.vis. MS Exchange 2000</a:t>
            </a:r>
          </a:p>
          <a:p>
            <a:pPr lvl="2">
              <a:buFontTx/>
              <a:buChar char="•"/>
            </a:pPr>
            <a:r>
              <a:rPr lang="nb-NO"/>
              <a:t>Exchange e-post</a:t>
            </a:r>
          </a:p>
          <a:p>
            <a:pPr lvl="2">
              <a:buFontTx/>
              <a:buChar char="•"/>
            </a:pPr>
            <a:r>
              <a:rPr lang="nb-NO"/>
              <a:t>MS Messenger Service for exchange-brukere</a:t>
            </a:r>
          </a:p>
          <a:p>
            <a:pPr lvl="2">
              <a:buFontTx/>
              <a:buChar char="•"/>
            </a:pPr>
            <a:r>
              <a:rPr lang="nb-NO"/>
              <a:t>News (NNTP) tjeneste</a:t>
            </a:r>
          </a:p>
          <a:p>
            <a:pPr lvl="2">
              <a:buFontTx/>
              <a:buChar char="•"/>
            </a:pPr>
            <a:r>
              <a:rPr lang="nb-NO"/>
              <a:t>Exchange Web-access</a:t>
            </a:r>
          </a:p>
          <a:p>
            <a:pPr lvl="2">
              <a:buFontTx/>
              <a:buChar char="•"/>
            </a:pPr>
            <a:r>
              <a:rPr lang="nb-NO"/>
              <a:t>Etc</a:t>
            </a:r>
          </a:p>
          <a:p>
            <a:r>
              <a:rPr lang="nb-NO"/>
              <a:t>Praktisk å gjøre dette fordi en tjeneste ikke bruker CPU-tid når den ikke brukes. Hver enkelt klientprogram bruker bare en tjener om gangen</a:t>
            </a:r>
          </a:p>
          <a:p>
            <a:r>
              <a:rPr lang="nb-NO"/>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10A7F-1DD7-9740-AB3A-D2D3F851B9BD}" type="slidenum">
              <a:rPr lang="nb-NO"/>
              <a:pPr/>
              <a:t>29</a:t>
            </a:fld>
            <a:endParaRPr lang="nb-NO"/>
          </a:p>
        </p:txBody>
      </p:sp>
      <p:sp>
        <p:nvSpPr>
          <p:cNvPr id="971778" name="Rectangle 2"/>
          <p:cNvSpPr>
            <a:spLocks noChangeArrowheads="1" noTextEdit="1"/>
          </p:cNvSpPr>
          <p:nvPr>
            <p:ph type="sldImg"/>
          </p:nvPr>
        </p:nvSpPr>
        <p:spPr>
          <a:xfrm>
            <a:off x="992188" y="768350"/>
            <a:ext cx="5114925" cy="3836988"/>
          </a:xfrm>
          <a:ln/>
        </p:spPr>
      </p:sp>
      <p:sp>
        <p:nvSpPr>
          <p:cNvPr id="971779" name="Rectangle 3"/>
          <p:cNvSpPr>
            <a:spLocks noGrp="1" noChangeArrowheads="1"/>
          </p:cNvSpPr>
          <p:nvPr>
            <p:ph type="body" idx="1"/>
          </p:nvPr>
        </p:nvSpPr>
        <p:spPr/>
        <p:txBody>
          <a:bodyPr/>
          <a:lstStyle/>
          <a:p>
            <a:r>
              <a:rPr lang="nb-NO"/>
              <a:t>TCP bruker portnummer for de ulike tjenerne:</a:t>
            </a:r>
          </a:p>
          <a:p>
            <a:endParaRPr lang="nb-NO"/>
          </a:p>
          <a:p>
            <a:r>
              <a:rPr lang="nb-NO"/>
              <a:t>http – port 80</a:t>
            </a:r>
          </a:p>
          <a:p>
            <a:r>
              <a:rPr lang="nb-NO"/>
              <a:t>telnet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BFCCF-8870-E04D-8CAA-531B69E4C39D}" type="slidenum">
              <a:rPr lang="nb-NO"/>
              <a:pPr/>
              <a:t>2</a:t>
            </a:fld>
            <a:endParaRPr lang="nb-NO"/>
          </a:p>
        </p:txBody>
      </p:sp>
      <p:sp>
        <p:nvSpPr>
          <p:cNvPr id="66562" name="Rectangle 2"/>
          <p:cNvSpPr>
            <a:spLocks noChangeArrowheads="1" noTextEdit="1"/>
          </p:cNvSpPr>
          <p:nvPr>
            <p:ph type="sldImg"/>
          </p:nvPr>
        </p:nvSpPr>
        <p:spPr>
          <a:xfrm>
            <a:off x="992188" y="768350"/>
            <a:ext cx="5114925" cy="3836988"/>
          </a:xfrm>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D5060-A85C-B84E-9987-E6CA4193C6C1}" type="slidenum">
              <a:rPr lang="nb-NO"/>
              <a:pPr/>
              <a:t>31</a:t>
            </a:fld>
            <a:endParaRPr lang="nb-NO"/>
          </a:p>
        </p:txBody>
      </p:sp>
      <p:sp>
        <p:nvSpPr>
          <p:cNvPr id="973826" name="Rectangle 2"/>
          <p:cNvSpPr>
            <a:spLocks noChangeArrowheads="1" noTextEdit="1"/>
          </p:cNvSpPr>
          <p:nvPr>
            <p:ph type="sldImg"/>
          </p:nvPr>
        </p:nvSpPr>
        <p:spPr>
          <a:xfrm>
            <a:off x="992188" y="768350"/>
            <a:ext cx="5114925" cy="3836988"/>
          </a:xfrm>
          <a:ln/>
        </p:spPr>
      </p:sp>
      <p:sp>
        <p:nvSpPr>
          <p:cNvPr id="973827" name="Rectangle 3"/>
          <p:cNvSpPr>
            <a:spLocks noGrp="1" noChangeArrowheads="1"/>
          </p:cNvSpPr>
          <p:nvPr>
            <p:ph type="body" idx="1"/>
          </p:nvPr>
        </p:nvSpPr>
        <p:spPr/>
        <p:txBody>
          <a:bodyPr/>
          <a:lstStyle/>
          <a:p>
            <a:r>
              <a:rPr lang="nb-NO"/>
              <a:t>Hvis alle dataoverføringer skulle skje etter hverandre i sin helhet ville man ikke ha kommet noen vei… </a:t>
            </a:r>
          </a:p>
          <a:p>
            <a:r>
              <a:rPr lang="nb-NO"/>
              <a:t>Små filer ble overført fort, men store filer ville ta lang tid og medført venting </a:t>
            </a:r>
          </a:p>
          <a:p>
            <a:r>
              <a:rPr lang="nb-NO"/>
              <a:t>Tjenerprogramvaren er delt i to hoveddeler:</a:t>
            </a:r>
          </a:p>
          <a:p>
            <a:pPr>
              <a:buFontTx/>
              <a:buChar char="•"/>
            </a:pPr>
            <a:r>
              <a:rPr lang="nb-NO"/>
              <a:t>Den ene delen tar seg av innkommende forespørsler til tjeneren. På forespørsel lages en kopi av tjenerprogrammets andre del og denne kopien overtar behandling av forespørselen. Tjenerens første del er klar til nye forespørsler hele tiden…</a:t>
            </a:r>
          </a:p>
          <a:p>
            <a:pPr>
              <a:buFontTx/>
              <a:buChar char="•"/>
            </a:pPr>
            <a:r>
              <a:rPr lang="nb-NO"/>
              <a:t>Tjenestetråden behandler den ene forespørselen og avsluttes.</a:t>
            </a:r>
          </a:p>
          <a:p>
            <a:pPr>
              <a:buFontTx/>
              <a:buChar char="•"/>
            </a:pPr>
            <a:endParaRPr lang="nb-NO"/>
          </a:p>
          <a:p>
            <a:r>
              <a:rPr lang="nb-NO"/>
              <a:t>Hvordan finner protokollprogramvaren ut hvilken kopi av tjeneren som skal benyttes for en enkelt forespørsel?</a:t>
            </a:r>
          </a:p>
          <a:p>
            <a:pPr>
              <a:buFontTx/>
              <a:buChar char="•"/>
            </a:pPr>
            <a:r>
              <a:rPr lang="nb-NO"/>
              <a:t>Transportprotokollen identifiserer ikke bare tjeneren, men også klienten unikt. Dvs. hver klient må identifisere seg selv ved forespørsler til tjeneren.</a:t>
            </a:r>
          </a:p>
          <a:p>
            <a:pPr>
              <a:buFontTx/>
              <a:buChar char="•"/>
            </a:pPr>
            <a:r>
              <a:rPr lang="nb-NO"/>
              <a:t>Ved å kombinere identifikatoren til både tjener og klient finner transportprotokollen frem til riktig kopi av tjeneren (riktig tjenestetråd)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F238F-C6EB-C244-A14F-FB55BEA7C3B4}" type="slidenum">
              <a:rPr lang="nb-NO"/>
              <a:pPr/>
              <a:t>32</a:t>
            </a:fld>
            <a:endParaRPr lang="nb-NO"/>
          </a:p>
        </p:txBody>
      </p:sp>
      <p:sp>
        <p:nvSpPr>
          <p:cNvPr id="975874" name="Rectangle 2"/>
          <p:cNvSpPr>
            <a:spLocks noChangeArrowheads="1" noTextEdit="1"/>
          </p:cNvSpPr>
          <p:nvPr>
            <p:ph type="sldImg"/>
          </p:nvPr>
        </p:nvSpPr>
        <p:spPr>
          <a:xfrm>
            <a:off x="992188" y="768350"/>
            <a:ext cx="5114925" cy="3836988"/>
          </a:xfrm>
          <a:ln/>
        </p:spPr>
      </p:sp>
      <p:sp>
        <p:nvSpPr>
          <p:cNvPr id="975875" name="Rectangle 3"/>
          <p:cNvSpPr>
            <a:spLocks noGrp="1" noChangeArrowheads="1"/>
          </p:cNvSpPr>
          <p:nvPr>
            <p:ph type="body" idx="1"/>
          </p:nvPr>
        </p:nvSpPr>
        <p:spPr/>
        <p:txBody>
          <a:bodyPr/>
          <a:lstStyle/>
          <a:p>
            <a:r>
              <a:rPr lang="nb-NO"/>
              <a:t>Koblingsorientert: (TCP i TCP/IP)</a:t>
            </a:r>
          </a:p>
          <a:p>
            <a:pPr lvl="1">
              <a:buFontTx/>
              <a:buChar char="•"/>
            </a:pPr>
            <a:r>
              <a:rPr lang="nb-NO"/>
              <a:t>Oppretter en kobling først. Deretter starter datautvekslingen mellom to verter</a:t>
            </a:r>
          </a:p>
          <a:p>
            <a:pPr lvl="1">
              <a:buFontTx/>
              <a:buChar char="•"/>
            </a:pPr>
            <a:r>
              <a:rPr lang="nb-NO"/>
              <a:t>Når dataoverføringen mellom vertene er ferdig avsluttes koblingen</a:t>
            </a:r>
          </a:p>
          <a:p>
            <a:r>
              <a:rPr lang="nb-NO"/>
              <a:t>Koblingsfri: (UDP i TCP/IP)</a:t>
            </a:r>
          </a:p>
          <a:p>
            <a:pPr lvl="1">
              <a:buFontTx/>
              <a:buChar char="•"/>
            </a:pPr>
            <a:r>
              <a:rPr lang="nb-NO"/>
              <a:t>Meldinger sendes direkte til mottaker uten forvarsel</a:t>
            </a:r>
          </a:p>
          <a:p>
            <a:pPr lvl="1">
              <a:buFontTx/>
              <a:buChar char="•"/>
            </a:pPr>
            <a:r>
              <a:rPr lang="nb-NO"/>
              <a:t>Meldingene må gjerne sendes som hele datagrammer (Både for klient og tjener)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400C1-EFF1-3A4A-8C75-BCF7242AFCF2}" type="slidenum">
              <a:rPr lang="nb-NO"/>
              <a:pPr/>
              <a:t>33</a:t>
            </a:fld>
            <a:endParaRPr lang="nb-NO"/>
          </a:p>
        </p:txBody>
      </p:sp>
      <p:sp>
        <p:nvSpPr>
          <p:cNvPr id="979970" name="Rectangle 2"/>
          <p:cNvSpPr>
            <a:spLocks noChangeArrowheads="1" noTextEdit="1"/>
          </p:cNvSpPr>
          <p:nvPr>
            <p:ph type="sldImg"/>
          </p:nvPr>
        </p:nvSpPr>
        <p:spPr>
          <a:xfrm>
            <a:off x="992188" y="768350"/>
            <a:ext cx="5114925" cy="3836988"/>
          </a:xfrm>
          <a:ln/>
        </p:spPr>
      </p:sp>
      <p:sp>
        <p:nvSpPr>
          <p:cNvPr id="979971" name="Rectangle 3"/>
          <p:cNvSpPr>
            <a:spLocks noGrp="1" noChangeArrowheads="1"/>
          </p:cNvSpPr>
          <p:nvPr>
            <p:ph type="body" idx="1"/>
          </p:nvPr>
        </p:nvSpPr>
        <p:spPr/>
        <p:txBody>
          <a:bodyPr/>
          <a:lstStyle/>
          <a:p>
            <a:r>
              <a:rPr lang="nb-NO"/>
              <a:t>Socket: stammer fra BSD UNIX utviklet ved University of California at Berkeley. De facto standard etter at koden ble portet til andre kommersielle operativsystemer. Kan være integrert i OS-et eller som et tilleggsprogram. </a:t>
            </a:r>
          </a:p>
          <a:p>
            <a:r>
              <a:rPr lang="nb-NO"/>
              <a:t>Socket API inneholder en mengde rutiner for å la applikasjoner bruke en transportprotokoll (eller andre tjenester for eksempel I/O)</a:t>
            </a:r>
          </a:p>
          <a:p>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C4A37-1EA7-4C41-8B96-F965A59AB74F}" type="slidenum">
              <a:rPr lang="nb-NO"/>
              <a:pPr/>
              <a:t>3</a:t>
            </a:fld>
            <a:endParaRPr lang="nb-NO"/>
          </a:p>
        </p:txBody>
      </p:sp>
      <p:sp>
        <p:nvSpPr>
          <p:cNvPr id="66562" name="Rectangle 2"/>
          <p:cNvSpPr>
            <a:spLocks noChangeArrowheads="1" noTextEdit="1"/>
          </p:cNvSpPr>
          <p:nvPr>
            <p:ph type="sldImg"/>
          </p:nvPr>
        </p:nvSpPr>
        <p:spPr>
          <a:xfrm>
            <a:off x="992188" y="768350"/>
            <a:ext cx="5114925" cy="3836988"/>
          </a:xfrm>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C85FF-7F02-7D45-A317-44A8B93298EE}" type="slidenum">
              <a:rPr lang="nb-NO"/>
              <a:pPr/>
              <a:t>4</a:t>
            </a:fld>
            <a:endParaRPr lang="nb-NO"/>
          </a:p>
        </p:txBody>
      </p:sp>
      <p:sp>
        <p:nvSpPr>
          <p:cNvPr id="1003522" name="Rectangle 2"/>
          <p:cNvSpPr>
            <a:spLocks noChangeArrowheads="1" noTextEdit="1"/>
          </p:cNvSpPr>
          <p:nvPr>
            <p:ph type="sldImg"/>
          </p:nvPr>
        </p:nvSpPr>
        <p:spPr>
          <a:xfrm>
            <a:off x="992188" y="768350"/>
            <a:ext cx="5114925" cy="3836988"/>
          </a:xfrm>
          <a:ln/>
        </p:spPr>
      </p:sp>
      <p:sp>
        <p:nvSpPr>
          <p:cNvPr id="1003523" name="Rectangle 3"/>
          <p:cNvSpPr>
            <a:spLocks noGrp="1" noChangeArrowheads="1"/>
          </p:cNvSpPr>
          <p:nvPr>
            <p:ph type="body" idx="1"/>
          </p:nvPr>
        </p:nvSpPr>
        <p:spPr/>
        <p:txBody>
          <a:bodyPr/>
          <a:lstStyle/>
          <a:p>
            <a:pPr>
              <a:buFontTx/>
              <a:buChar char="-"/>
            </a:pPr>
            <a:r>
              <a:rPr lang="nb-NO"/>
              <a:t>Point-to-point blir ofte brukt på ”lang-distanse”-kommunikasjonslinjer</a:t>
            </a:r>
          </a:p>
          <a:p>
            <a:pPr>
              <a:buFontTx/>
              <a:buChar char="-"/>
            </a:pPr>
            <a:r>
              <a:rPr lang="nb-NO"/>
              <a:t>Delt kommunikasjonskanal brukes som regel på LAN</a:t>
            </a:r>
          </a:p>
          <a:p>
            <a:pPr>
              <a:buFontTx/>
              <a:buChar char="-"/>
            </a:pPr>
            <a:r>
              <a:rPr lang="nb-NO"/>
              <a:t>Delt kommunikasjonskanal i praksis: hub/svitsj, trådløsbase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4FA27-7891-1345-B5EB-ECE7BA5AF079}" type="slidenum">
              <a:rPr lang="nb-NO"/>
              <a:pPr/>
              <a:t>5</a:t>
            </a:fld>
            <a:endParaRPr lang="nb-NO"/>
          </a:p>
        </p:txBody>
      </p:sp>
      <p:sp>
        <p:nvSpPr>
          <p:cNvPr id="886786" name="Rectangle 2"/>
          <p:cNvSpPr>
            <a:spLocks noChangeArrowheads="1" noTextEdit="1"/>
          </p:cNvSpPr>
          <p:nvPr>
            <p:ph type="sldImg"/>
          </p:nvPr>
        </p:nvSpPr>
        <p:spPr>
          <a:xfrm>
            <a:off x="992188" y="768350"/>
            <a:ext cx="5116512" cy="3836988"/>
          </a:xfrm>
          <a:ln/>
        </p:spPr>
      </p:sp>
      <p:sp>
        <p:nvSpPr>
          <p:cNvPr id="886787" name="Rectangle 3"/>
          <p:cNvSpPr>
            <a:spLocks noGrp="1" noChangeArrowheads="1"/>
          </p:cNvSpPr>
          <p:nvPr>
            <p:ph type="body" idx="1"/>
          </p:nvPr>
        </p:nvSpPr>
        <p:spPr>
          <a:xfrm>
            <a:off x="709613" y="4860925"/>
            <a:ext cx="5680075" cy="4605338"/>
          </a:xfrm>
        </p:spPr>
        <p:txBody>
          <a:bodyPr/>
          <a:lstStyle/>
          <a:p>
            <a:r>
              <a:rPr lang="nb-NO"/>
              <a:t>Mellom 6 stasjoner kreves det altså 15 kabler!</a:t>
            </a:r>
          </a:p>
          <a:p>
            <a:r>
              <a:rPr lang="nb-NO"/>
              <a:t>Dette er jo ikke all verden, men …</a:t>
            </a:r>
          </a:p>
          <a:p>
            <a:r>
              <a:rPr lang="nb-NO"/>
              <a:t>Hva er det tilsvarende da for 100 PCer?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7C502-B9A6-7B45-A0C6-CF43EC181043}" type="slidenum">
              <a:rPr lang="nb-NO"/>
              <a:pPr/>
              <a:t>6</a:t>
            </a:fld>
            <a:endParaRPr lang="nb-NO"/>
          </a:p>
        </p:txBody>
      </p:sp>
      <p:sp>
        <p:nvSpPr>
          <p:cNvPr id="884738" name="Rectangle 2"/>
          <p:cNvSpPr>
            <a:spLocks noChangeArrowheads="1" noTextEdit="1"/>
          </p:cNvSpPr>
          <p:nvPr>
            <p:ph type="sldImg"/>
          </p:nvPr>
        </p:nvSpPr>
        <p:spPr>
          <a:xfrm>
            <a:off x="992188" y="768350"/>
            <a:ext cx="5116512" cy="3836988"/>
          </a:xfrm>
          <a:ln/>
        </p:spPr>
      </p:sp>
      <p:sp>
        <p:nvSpPr>
          <p:cNvPr id="884739" name="Rectangle 3"/>
          <p:cNvSpPr>
            <a:spLocks noGrp="1" noChangeArrowheads="1"/>
          </p:cNvSpPr>
          <p:nvPr>
            <p:ph type="body" idx="1"/>
          </p:nvPr>
        </p:nvSpPr>
        <p:spPr>
          <a:xfrm>
            <a:off x="709613" y="4860925"/>
            <a:ext cx="5680075" cy="4605338"/>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FCBED-3211-8241-BC94-7E083BA32032}" type="slidenum">
              <a:rPr lang="nb-NO"/>
              <a:pPr/>
              <a:t>7</a:t>
            </a:fld>
            <a:endParaRPr lang="nb-NO"/>
          </a:p>
        </p:txBody>
      </p:sp>
      <p:sp>
        <p:nvSpPr>
          <p:cNvPr id="888834" name="Rectangle 2"/>
          <p:cNvSpPr>
            <a:spLocks noChangeArrowheads="1" noTextEdit="1"/>
          </p:cNvSpPr>
          <p:nvPr>
            <p:ph type="sldImg"/>
          </p:nvPr>
        </p:nvSpPr>
        <p:spPr>
          <a:xfrm>
            <a:off x="992188" y="768350"/>
            <a:ext cx="5116512" cy="3836988"/>
          </a:xfrm>
          <a:ln/>
        </p:spPr>
      </p:sp>
      <p:sp>
        <p:nvSpPr>
          <p:cNvPr id="888835" name="Rectangle 3"/>
          <p:cNvSpPr>
            <a:spLocks noGrp="1" noChangeArrowheads="1"/>
          </p:cNvSpPr>
          <p:nvPr>
            <p:ph type="body" idx="1"/>
          </p:nvPr>
        </p:nvSpPr>
        <p:spPr>
          <a:xfrm>
            <a:off x="709613" y="4860925"/>
            <a:ext cx="5680075" cy="4605338"/>
          </a:xfrm>
        </p:spPr>
        <p:txBody>
          <a:bodyPr/>
          <a:lstStyle/>
          <a:p>
            <a:r>
              <a:rPr lang="nb-NO"/>
              <a:t>Direkte kommunikasjon mellom to stasjoner kan enklest realiseres dersom man kan opprette en direkte forbindelse mellom nettverksgrensesnittene på begge stasjonene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A58BA-DCEE-8948-A745-CC1E25F89348}" type="slidenum">
              <a:rPr lang="nb-NO"/>
              <a:pPr/>
              <a:t>8</a:t>
            </a:fld>
            <a:endParaRPr lang="nb-NO"/>
          </a:p>
        </p:txBody>
      </p:sp>
      <p:sp>
        <p:nvSpPr>
          <p:cNvPr id="890882" name="Rectangle 2"/>
          <p:cNvSpPr>
            <a:spLocks noChangeArrowheads="1" noTextEdit="1"/>
          </p:cNvSpPr>
          <p:nvPr>
            <p:ph type="sldImg"/>
          </p:nvPr>
        </p:nvSpPr>
        <p:spPr>
          <a:xfrm>
            <a:off x="992188" y="768350"/>
            <a:ext cx="5116512" cy="3836988"/>
          </a:xfrm>
          <a:ln/>
        </p:spPr>
      </p:sp>
      <p:sp>
        <p:nvSpPr>
          <p:cNvPr id="890883" name="Rectangle 3"/>
          <p:cNvSpPr>
            <a:spLocks noGrp="1" noChangeArrowheads="1"/>
          </p:cNvSpPr>
          <p:nvPr>
            <p:ph type="body" idx="1"/>
          </p:nvPr>
        </p:nvSpPr>
        <p:spPr>
          <a:xfrm>
            <a:off x="709613" y="4860925"/>
            <a:ext cx="5680075" cy="460533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391C2-F9C3-F94E-9F29-F37E6F0D422C}" type="slidenum">
              <a:rPr lang="nb-NO"/>
              <a:pPr/>
              <a:t>9</a:t>
            </a:fld>
            <a:endParaRPr lang="nb-NO"/>
          </a:p>
        </p:txBody>
      </p:sp>
      <p:sp>
        <p:nvSpPr>
          <p:cNvPr id="944130" name="Rectangle 2"/>
          <p:cNvSpPr>
            <a:spLocks noChangeArrowheads="1" noTextEdit="1"/>
          </p:cNvSpPr>
          <p:nvPr>
            <p:ph type="sldImg"/>
          </p:nvPr>
        </p:nvSpPr>
        <p:spPr>
          <a:xfrm>
            <a:off x="992188" y="768350"/>
            <a:ext cx="5114925" cy="3836988"/>
          </a:xfrm>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tellysbilde">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6084" name="Rectangle 4"/>
          <p:cNvSpPr>
            <a:spLocks noGrp="1" noChangeArrowheads="1"/>
          </p:cNvSpPr>
          <p:nvPr>
            <p:ph type="dt" sz="half" idx="2"/>
          </p:nvPr>
        </p:nvSpPr>
        <p:spPr>
          <a:xfrm>
            <a:off x="685800" y="6248400"/>
            <a:ext cx="1905000" cy="457200"/>
          </a:xfrm>
        </p:spPr>
        <p:txBody>
          <a:bodyPr/>
          <a:lstStyle>
            <a:lvl1pPr>
              <a:defRPr>
                <a:latin typeface="Arial" pitchFamily="69" charset="0"/>
              </a:defRPr>
            </a:lvl1pPr>
          </a:lstStyle>
          <a:p>
            <a:endParaRPr lang="en-US"/>
          </a:p>
        </p:txBody>
      </p:sp>
      <p:sp>
        <p:nvSpPr>
          <p:cNvPr id="46085" name="Rectangle 5"/>
          <p:cNvSpPr>
            <a:spLocks noGrp="1" noChangeArrowheads="1"/>
          </p:cNvSpPr>
          <p:nvPr>
            <p:ph type="ftr" sz="quarter" idx="3"/>
          </p:nvPr>
        </p:nvSpPr>
        <p:spPr>
          <a:xfrm>
            <a:off x="3124200" y="6248400"/>
            <a:ext cx="2895600" cy="457200"/>
          </a:xfrm>
        </p:spPr>
        <p:txBody>
          <a:bodyPr/>
          <a:lstStyle>
            <a:lvl1pPr>
              <a:defRPr>
                <a:latin typeface="Arial" pitchFamily="69" charset="0"/>
              </a:defRPr>
            </a:lvl1pPr>
          </a:lstStyle>
          <a:p>
            <a:endParaRPr lang="en-US"/>
          </a:p>
        </p:txBody>
      </p:sp>
      <p:sp>
        <p:nvSpPr>
          <p:cNvPr id="46086" name="Rectangle 6"/>
          <p:cNvSpPr>
            <a:spLocks noGrp="1" noChangeArrowheads="1"/>
          </p:cNvSpPr>
          <p:nvPr>
            <p:ph type="sldNum" sz="quarter" idx="4"/>
          </p:nvPr>
        </p:nvSpPr>
        <p:spPr>
          <a:xfrm>
            <a:off x="6553200" y="6248400"/>
            <a:ext cx="1905000" cy="457200"/>
          </a:xfrm>
        </p:spPr>
        <p:txBody>
          <a:bodyPr/>
          <a:lstStyle>
            <a:lvl1pPr>
              <a:defRPr>
                <a:latin typeface="Arial" pitchFamily="69" charset="0"/>
              </a:defRPr>
            </a:lvl1pPr>
          </a:lstStyle>
          <a:p>
            <a:fld id="{FB34F99F-8D00-46A0-8502-2229619A7AE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lvl1pPr>
              <a:defRPr/>
            </a:lvl1pPr>
          </a:lstStyle>
          <a:p>
            <a:endParaRPr lang="en-US"/>
          </a:p>
        </p:txBody>
      </p:sp>
      <p:sp>
        <p:nvSpPr>
          <p:cNvPr id="5" name="Plassholder for bunntekst 4"/>
          <p:cNvSpPr>
            <a:spLocks noGrp="1"/>
          </p:cNvSpPr>
          <p:nvPr>
            <p:ph type="ftr" sz="quarter" idx="11"/>
          </p:nvPr>
        </p:nvSpPr>
        <p:spPr/>
        <p:txBody>
          <a:bodyPr/>
          <a:lstStyle>
            <a:lvl1pPr>
              <a:defRPr/>
            </a:lvl1pPr>
          </a:lstStyle>
          <a:p>
            <a:endParaRPr lang="en-US"/>
          </a:p>
        </p:txBody>
      </p:sp>
      <p:sp>
        <p:nvSpPr>
          <p:cNvPr id="6" name="Plassholder for lysbildenummer 5"/>
          <p:cNvSpPr>
            <a:spLocks noGrp="1"/>
          </p:cNvSpPr>
          <p:nvPr>
            <p:ph type="sldNum" sz="quarter" idx="12"/>
          </p:nvPr>
        </p:nvSpPr>
        <p:spPr/>
        <p:txBody>
          <a:bodyPr/>
          <a:lstStyle>
            <a:lvl1pPr>
              <a:defRPr smtClean="0"/>
            </a:lvl1pPr>
          </a:lstStyle>
          <a:p>
            <a:fld id="{74E301B3-72CA-4773-A072-1C561D9FF93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67500" y="457200"/>
            <a:ext cx="2095500" cy="5638800"/>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381000" y="457200"/>
            <a:ext cx="6134100" cy="56388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lvl1pPr>
              <a:defRPr/>
            </a:lvl1pPr>
          </a:lstStyle>
          <a:p>
            <a:endParaRPr lang="en-US"/>
          </a:p>
        </p:txBody>
      </p:sp>
      <p:sp>
        <p:nvSpPr>
          <p:cNvPr id="5" name="Plassholder for bunntekst 4"/>
          <p:cNvSpPr>
            <a:spLocks noGrp="1"/>
          </p:cNvSpPr>
          <p:nvPr>
            <p:ph type="ftr" sz="quarter" idx="11"/>
          </p:nvPr>
        </p:nvSpPr>
        <p:spPr/>
        <p:txBody>
          <a:bodyPr/>
          <a:lstStyle>
            <a:lvl1pPr>
              <a:defRPr/>
            </a:lvl1pPr>
          </a:lstStyle>
          <a:p>
            <a:endParaRPr lang="en-US"/>
          </a:p>
        </p:txBody>
      </p:sp>
      <p:sp>
        <p:nvSpPr>
          <p:cNvPr id="6" name="Plassholder for lysbildenummer 5"/>
          <p:cNvSpPr>
            <a:spLocks noGrp="1"/>
          </p:cNvSpPr>
          <p:nvPr>
            <p:ph type="sldNum" sz="quarter" idx="12"/>
          </p:nvPr>
        </p:nvSpPr>
        <p:spPr/>
        <p:txBody>
          <a:bodyPr/>
          <a:lstStyle>
            <a:lvl1pPr>
              <a:defRPr smtClean="0"/>
            </a:lvl1pPr>
          </a:lstStyle>
          <a:p>
            <a:fld id="{1E848A81-3432-46FE-9E25-43C99E2094A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381000" y="457200"/>
            <a:ext cx="8382000" cy="1143000"/>
          </a:xfrm>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381000" y="1828800"/>
            <a:ext cx="4114800" cy="4267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648200" y="1828800"/>
            <a:ext cx="4114800" cy="4267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a:xfrm>
            <a:off x="304800" y="6400800"/>
            <a:ext cx="1905000" cy="304800"/>
          </a:xfrm>
        </p:spPr>
        <p:txBody>
          <a:bodyPr/>
          <a:lstStyle>
            <a:lvl1pPr>
              <a:defRPr/>
            </a:lvl1pPr>
          </a:lstStyle>
          <a:p>
            <a:endParaRPr lang="en-US"/>
          </a:p>
        </p:txBody>
      </p:sp>
      <p:sp>
        <p:nvSpPr>
          <p:cNvPr id="6" name="Plassholder for bunntekst 5"/>
          <p:cNvSpPr>
            <a:spLocks noGrp="1"/>
          </p:cNvSpPr>
          <p:nvPr>
            <p:ph type="ftr" sz="quarter" idx="11"/>
          </p:nvPr>
        </p:nvSpPr>
        <p:spPr>
          <a:xfrm>
            <a:off x="3124200" y="6400800"/>
            <a:ext cx="2895600" cy="304800"/>
          </a:xfrm>
        </p:spPr>
        <p:txBody>
          <a:bodyPr/>
          <a:lstStyle>
            <a:lvl1pPr>
              <a:defRPr/>
            </a:lvl1pPr>
          </a:lstStyle>
          <a:p>
            <a:endParaRPr lang="en-US"/>
          </a:p>
        </p:txBody>
      </p:sp>
      <p:sp>
        <p:nvSpPr>
          <p:cNvPr id="7" name="Plassholder for lysbildenummer 6"/>
          <p:cNvSpPr>
            <a:spLocks noGrp="1"/>
          </p:cNvSpPr>
          <p:nvPr>
            <p:ph type="sldNum" sz="quarter" idx="12"/>
          </p:nvPr>
        </p:nvSpPr>
        <p:spPr>
          <a:xfrm>
            <a:off x="6934200" y="6400800"/>
            <a:ext cx="1905000" cy="304800"/>
          </a:xfrm>
        </p:spPr>
        <p:txBody>
          <a:bodyPr/>
          <a:lstStyle>
            <a:lvl1pPr>
              <a:defRPr smtClean="0"/>
            </a:lvl1pPr>
          </a:lstStyle>
          <a:p>
            <a:fld id="{209C0770-EBE4-3847-9E06-4CF15A26B2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lvl1pPr>
              <a:defRPr/>
            </a:lvl1pPr>
          </a:lstStyle>
          <a:p>
            <a:endParaRPr lang="en-US"/>
          </a:p>
        </p:txBody>
      </p:sp>
      <p:sp>
        <p:nvSpPr>
          <p:cNvPr id="5" name="Plassholder for bunntekst 4"/>
          <p:cNvSpPr>
            <a:spLocks noGrp="1"/>
          </p:cNvSpPr>
          <p:nvPr>
            <p:ph type="ftr" sz="quarter" idx="11"/>
          </p:nvPr>
        </p:nvSpPr>
        <p:spPr/>
        <p:txBody>
          <a:bodyPr/>
          <a:lstStyle>
            <a:lvl1pPr>
              <a:defRPr/>
            </a:lvl1pPr>
          </a:lstStyle>
          <a:p>
            <a:endParaRPr lang="en-US"/>
          </a:p>
        </p:txBody>
      </p:sp>
      <p:sp>
        <p:nvSpPr>
          <p:cNvPr id="6" name="Plassholder for lysbildenummer 5"/>
          <p:cNvSpPr>
            <a:spLocks noGrp="1"/>
          </p:cNvSpPr>
          <p:nvPr>
            <p:ph type="sldNum" sz="quarter" idx="12"/>
          </p:nvPr>
        </p:nvSpPr>
        <p:spPr/>
        <p:txBody>
          <a:bodyPr/>
          <a:lstStyle>
            <a:lvl1pPr>
              <a:defRPr smtClean="0"/>
            </a:lvl1pPr>
          </a:lstStyle>
          <a:p>
            <a:fld id="{7C974F56-D4B7-4424-9B80-70CE4AF1E1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en-US"/>
          </a:p>
        </p:txBody>
      </p:sp>
      <p:sp>
        <p:nvSpPr>
          <p:cNvPr id="5" name="Plassholder for bunntekst 4"/>
          <p:cNvSpPr>
            <a:spLocks noGrp="1"/>
          </p:cNvSpPr>
          <p:nvPr>
            <p:ph type="ftr" sz="quarter" idx="11"/>
          </p:nvPr>
        </p:nvSpPr>
        <p:spPr/>
        <p:txBody>
          <a:bodyPr/>
          <a:lstStyle>
            <a:lvl1pPr>
              <a:defRPr/>
            </a:lvl1pPr>
          </a:lstStyle>
          <a:p>
            <a:endParaRPr lang="en-US"/>
          </a:p>
        </p:txBody>
      </p:sp>
      <p:sp>
        <p:nvSpPr>
          <p:cNvPr id="6" name="Plassholder for lysbildenummer 5"/>
          <p:cNvSpPr>
            <a:spLocks noGrp="1"/>
          </p:cNvSpPr>
          <p:nvPr>
            <p:ph type="sldNum" sz="quarter" idx="12"/>
          </p:nvPr>
        </p:nvSpPr>
        <p:spPr/>
        <p:txBody>
          <a:bodyPr/>
          <a:lstStyle>
            <a:lvl1pPr>
              <a:defRPr smtClean="0"/>
            </a:lvl1pPr>
          </a:lstStyle>
          <a:p>
            <a:fld id="{F4BF6DB4-B864-40F6-A605-BB503723B56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381000" y="1828800"/>
            <a:ext cx="411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828800"/>
            <a:ext cx="411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p:txBody>
          <a:bodyPr/>
          <a:lstStyle>
            <a:lvl1pPr>
              <a:defRPr/>
            </a:lvl1pPr>
          </a:lstStyle>
          <a:p>
            <a:endParaRPr lang="en-US"/>
          </a:p>
        </p:txBody>
      </p:sp>
      <p:sp>
        <p:nvSpPr>
          <p:cNvPr id="6" name="Plassholder for bunntekst 5"/>
          <p:cNvSpPr>
            <a:spLocks noGrp="1"/>
          </p:cNvSpPr>
          <p:nvPr>
            <p:ph type="ftr" sz="quarter" idx="11"/>
          </p:nvPr>
        </p:nvSpPr>
        <p:spPr/>
        <p:txBody>
          <a:bodyPr/>
          <a:lstStyle>
            <a:lvl1pPr>
              <a:defRPr/>
            </a:lvl1pPr>
          </a:lstStyle>
          <a:p>
            <a:endParaRPr lang="en-US"/>
          </a:p>
        </p:txBody>
      </p:sp>
      <p:sp>
        <p:nvSpPr>
          <p:cNvPr id="7" name="Plassholder for lysbildenummer 6"/>
          <p:cNvSpPr>
            <a:spLocks noGrp="1"/>
          </p:cNvSpPr>
          <p:nvPr>
            <p:ph type="sldNum" sz="quarter" idx="12"/>
          </p:nvPr>
        </p:nvSpPr>
        <p:spPr/>
        <p:txBody>
          <a:bodyPr/>
          <a:lstStyle>
            <a:lvl1pPr>
              <a:defRPr smtClean="0"/>
            </a:lvl1pPr>
          </a:lstStyle>
          <a:p>
            <a:fld id="{216EEACC-1355-43D7-BE52-8CCD3555DC8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p:txBody>
          <a:bodyPr/>
          <a:lstStyle>
            <a:lvl1pPr>
              <a:defRPr/>
            </a:lvl1pPr>
          </a:lstStyle>
          <a:p>
            <a:endParaRPr lang="en-US"/>
          </a:p>
        </p:txBody>
      </p:sp>
      <p:sp>
        <p:nvSpPr>
          <p:cNvPr id="8" name="Plassholder for bunntekst 7"/>
          <p:cNvSpPr>
            <a:spLocks noGrp="1"/>
          </p:cNvSpPr>
          <p:nvPr>
            <p:ph type="ftr" sz="quarter" idx="11"/>
          </p:nvPr>
        </p:nvSpPr>
        <p:spPr/>
        <p:txBody>
          <a:bodyPr/>
          <a:lstStyle>
            <a:lvl1pPr>
              <a:defRPr/>
            </a:lvl1pPr>
          </a:lstStyle>
          <a:p>
            <a:endParaRPr lang="en-US"/>
          </a:p>
        </p:txBody>
      </p:sp>
      <p:sp>
        <p:nvSpPr>
          <p:cNvPr id="9" name="Plassholder for lysbildenummer 8"/>
          <p:cNvSpPr>
            <a:spLocks noGrp="1"/>
          </p:cNvSpPr>
          <p:nvPr>
            <p:ph type="sldNum" sz="quarter" idx="12"/>
          </p:nvPr>
        </p:nvSpPr>
        <p:spPr/>
        <p:txBody>
          <a:bodyPr/>
          <a:lstStyle>
            <a:lvl1pPr>
              <a:defRPr smtClean="0"/>
            </a:lvl1pPr>
          </a:lstStyle>
          <a:p>
            <a:fld id="{73BBE705-B02C-46FD-9787-1ABA204B5AA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lvl1pPr>
              <a:defRPr/>
            </a:lvl1pPr>
          </a:lstStyle>
          <a:p>
            <a:endParaRPr lang="en-US"/>
          </a:p>
        </p:txBody>
      </p:sp>
      <p:sp>
        <p:nvSpPr>
          <p:cNvPr id="4" name="Plassholder for bunntekst 3"/>
          <p:cNvSpPr>
            <a:spLocks noGrp="1"/>
          </p:cNvSpPr>
          <p:nvPr>
            <p:ph type="ftr" sz="quarter" idx="11"/>
          </p:nvPr>
        </p:nvSpPr>
        <p:spPr/>
        <p:txBody>
          <a:bodyPr/>
          <a:lstStyle>
            <a:lvl1pPr>
              <a:defRPr/>
            </a:lvl1pPr>
          </a:lstStyle>
          <a:p>
            <a:endParaRPr lang="en-US"/>
          </a:p>
        </p:txBody>
      </p:sp>
      <p:sp>
        <p:nvSpPr>
          <p:cNvPr id="5" name="Plassholder for lysbildenummer 4"/>
          <p:cNvSpPr>
            <a:spLocks noGrp="1"/>
          </p:cNvSpPr>
          <p:nvPr>
            <p:ph type="sldNum" sz="quarter" idx="12"/>
          </p:nvPr>
        </p:nvSpPr>
        <p:spPr/>
        <p:txBody>
          <a:bodyPr/>
          <a:lstStyle>
            <a:lvl1pPr>
              <a:defRPr smtClean="0"/>
            </a:lvl1pPr>
          </a:lstStyle>
          <a:p>
            <a:fld id="{D45DE86F-8FAD-423B-80F4-73709FBAF3D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en-US"/>
          </a:p>
        </p:txBody>
      </p:sp>
      <p:sp>
        <p:nvSpPr>
          <p:cNvPr id="3" name="Plassholder for bunntekst 2"/>
          <p:cNvSpPr>
            <a:spLocks noGrp="1"/>
          </p:cNvSpPr>
          <p:nvPr>
            <p:ph type="ftr" sz="quarter" idx="11"/>
          </p:nvPr>
        </p:nvSpPr>
        <p:spPr/>
        <p:txBody>
          <a:bodyPr/>
          <a:lstStyle>
            <a:lvl1pPr>
              <a:defRPr/>
            </a:lvl1pPr>
          </a:lstStyle>
          <a:p>
            <a:endParaRPr lang="en-US"/>
          </a:p>
        </p:txBody>
      </p:sp>
      <p:sp>
        <p:nvSpPr>
          <p:cNvPr id="4" name="Plassholder for lysbildenummer 3"/>
          <p:cNvSpPr>
            <a:spLocks noGrp="1"/>
          </p:cNvSpPr>
          <p:nvPr>
            <p:ph type="sldNum" sz="quarter" idx="12"/>
          </p:nvPr>
        </p:nvSpPr>
        <p:spPr/>
        <p:txBody>
          <a:bodyPr/>
          <a:lstStyle>
            <a:lvl1pPr>
              <a:defRPr smtClean="0"/>
            </a:lvl1pPr>
          </a:lstStyle>
          <a:p>
            <a:fld id="{53316677-3EC1-4293-8E49-AA79E933284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en-US"/>
          </a:p>
        </p:txBody>
      </p:sp>
      <p:sp>
        <p:nvSpPr>
          <p:cNvPr id="6" name="Plassholder for bunntekst 5"/>
          <p:cNvSpPr>
            <a:spLocks noGrp="1"/>
          </p:cNvSpPr>
          <p:nvPr>
            <p:ph type="ftr" sz="quarter" idx="11"/>
          </p:nvPr>
        </p:nvSpPr>
        <p:spPr/>
        <p:txBody>
          <a:bodyPr/>
          <a:lstStyle>
            <a:lvl1pPr>
              <a:defRPr/>
            </a:lvl1pPr>
          </a:lstStyle>
          <a:p>
            <a:endParaRPr lang="en-US"/>
          </a:p>
        </p:txBody>
      </p:sp>
      <p:sp>
        <p:nvSpPr>
          <p:cNvPr id="7" name="Plassholder for lysbildenummer 6"/>
          <p:cNvSpPr>
            <a:spLocks noGrp="1"/>
          </p:cNvSpPr>
          <p:nvPr>
            <p:ph type="sldNum" sz="quarter" idx="12"/>
          </p:nvPr>
        </p:nvSpPr>
        <p:spPr/>
        <p:txBody>
          <a:bodyPr/>
          <a:lstStyle>
            <a:lvl1pPr>
              <a:defRPr smtClean="0"/>
            </a:lvl1pPr>
          </a:lstStyle>
          <a:p>
            <a:fld id="{CAB725C7-4FBD-4F8C-84ED-571456EAD3B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en-US"/>
          </a:p>
        </p:txBody>
      </p:sp>
      <p:sp>
        <p:nvSpPr>
          <p:cNvPr id="6" name="Plassholder for bunntekst 5"/>
          <p:cNvSpPr>
            <a:spLocks noGrp="1"/>
          </p:cNvSpPr>
          <p:nvPr>
            <p:ph type="ftr" sz="quarter" idx="11"/>
          </p:nvPr>
        </p:nvSpPr>
        <p:spPr/>
        <p:txBody>
          <a:bodyPr/>
          <a:lstStyle>
            <a:lvl1pPr>
              <a:defRPr/>
            </a:lvl1pPr>
          </a:lstStyle>
          <a:p>
            <a:endParaRPr lang="en-US"/>
          </a:p>
        </p:txBody>
      </p:sp>
      <p:sp>
        <p:nvSpPr>
          <p:cNvPr id="7" name="Plassholder for lysbildenummer 6"/>
          <p:cNvSpPr>
            <a:spLocks noGrp="1"/>
          </p:cNvSpPr>
          <p:nvPr>
            <p:ph type="sldNum" sz="quarter" idx="12"/>
          </p:nvPr>
        </p:nvSpPr>
        <p:spPr/>
        <p:txBody>
          <a:bodyPr/>
          <a:lstStyle>
            <a:lvl1pPr>
              <a:defRPr smtClean="0"/>
            </a:lvl1pPr>
          </a:lstStyle>
          <a:p>
            <a:fld id="{81CAF7B8-23FD-4C5F-834E-CE91637ADA3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81000" y="457200"/>
            <a:ext cx="8382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059" name="Rectangle 3"/>
          <p:cNvSpPr>
            <a:spLocks noGrp="1" noChangeArrowheads="1"/>
          </p:cNvSpPr>
          <p:nvPr>
            <p:ph type="body" idx="1"/>
          </p:nvPr>
        </p:nvSpPr>
        <p:spPr bwMode="auto">
          <a:xfrm>
            <a:off x="381000" y="1828800"/>
            <a:ext cx="8382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0" name="Rectangle 4"/>
          <p:cNvSpPr>
            <a:spLocks noGrp="1" noChangeArrowheads="1"/>
          </p:cNvSpPr>
          <p:nvPr>
            <p:ph type="dt" sz="half" idx="2"/>
          </p:nvPr>
        </p:nvSpPr>
        <p:spPr bwMode="auto">
          <a:xfrm>
            <a:off x="304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endParaRPr lang="en-US"/>
          </a:p>
        </p:txBody>
      </p:sp>
      <p:sp>
        <p:nvSpPr>
          <p:cNvPr id="45061"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endParaRPr lang="en-US"/>
          </a:p>
        </p:txBody>
      </p:sp>
      <p:sp>
        <p:nvSpPr>
          <p:cNvPr id="45062" name="Rectangle 6"/>
          <p:cNvSpPr>
            <a:spLocks noGrp="1" noChangeArrowheads="1"/>
          </p:cNvSpPr>
          <p:nvPr>
            <p:ph type="sldNum" sz="quarter" idx="4"/>
          </p:nvPr>
        </p:nvSpPr>
        <p:spPr bwMode="auto">
          <a:xfrm>
            <a:off x="69342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cs typeface="+mn-cs"/>
              </a:defRPr>
            </a:lvl1pPr>
          </a:lstStyle>
          <a:p>
            <a:fld id="{FA00AD88-F46E-4CC0-9F78-B345FBCFA69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rtl="0" fontAlgn="base">
        <a:spcBef>
          <a:spcPct val="0"/>
        </a:spcBef>
        <a:spcAft>
          <a:spcPct val="0"/>
        </a:spcAft>
        <a:defRPr sz="4000" b="1" i="1">
          <a:solidFill>
            <a:srgbClr val="FFCC66"/>
          </a:solidFill>
          <a:latin typeface="+mj-lt"/>
          <a:ea typeface="+mj-ea"/>
          <a:cs typeface="+mj-cs"/>
        </a:defRPr>
      </a:lvl1pPr>
      <a:lvl2pPr algn="ctr" rtl="0" fontAlgn="base">
        <a:spcBef>
          <a:spcPct val="0"/>
        </a:spcBef>
        <a:spcAft>
          <a:spcPct val="0"/>
        </a:spcAft>
        <a:defRPr sz="4000" b="1" i="1">
          <a:solidFill>
            <a:srgbClr val="FFCC66"/>
          </a:solidFill>
          <a:latin typeface="Comic Sans MS" pitchFamily="69" charset="0"/>
          <a:ea typeface="Osaka" pitchFamily="69" charset="-128"/>
          <a:cs typeface="Osaka" pitchFamily="69" charset="-128"/>
        </a:defRPr>
      </a:lvl2pPr>
      <a:lvl3pPr algn="ctr" rtl="0" fontAlgn="base">
        <a:spcBef>
          <a:spcPct val="0"/>
        </a:spcBef>
        <a:spcAft>
          <a:spcPct val="0"/>
        </a:spcAft>
        <a:defRPr sz="4000" b="1" i="1">
          <a:solidFill>
            <a:srgbClr val="FFCC66"/>
          </a:solidFill>
          <a:latin typeface="Comic Sans MS" pitchFamily="69" charset="0"/>
          <a:ea typeface="Osaka" pitchFamily="69" charset="-128"/>
          <a:cs typeface="Osaka" pitchFamily="69" charset="-128"/>
        </a:defRPr>
      </a:lvl3pPr>
      <a:lvl4pPr algn="ctr" rtl="0" fontAlgn="base">
        <a:spcBef>
          <a:spcPct val="0"/>
        </a:spcBef>
        <a:spcAft>
          <a:spcPct val="0"/>
        </a:spcAft>
        <a:defRPr sz="4000" b="1" i="1">
          <a:solidFill>
            <a:srgbClr val="FFCC66"/>
          </a:solidFill>
          <a:latin typeface="Comic Sans MS" pitchFamily="69" charset="0"/>
          <a:ea typeface="Osaka" pitchFamily="69" charset="-128"/>
          <a:cs typeface="Osaka" pitchFamily="69" charset="-128"/>
        </a:defRPr>
      </a:lvl4pPr>
      <a:lvl5pPr algn="ctr" rtl="0" fontAlgn="base">
        <a:spcBef>
          <a:spcPct val="0"/>
        </a:spcBef>
        <a:spcAft>
          <a:spcPct val="0"/>
        </a:spcAft>
        <a:defRPr sz="4000" b="1" i="1">
          <a:solidFill>
            <a:srgbClr val="FFCC66"/>
          </a:solidFill>
          <a:latin typeface="Comic Sans MS" pitchFamily="69" charset="0"/>
          <a:ea typeface="Osaka" pitchFamily="69" charset="-128"/>
          <a:cs typeface="Osaka" pitchFamily="69" charset="-128"/>
        </a:defRPr>
      </a:lvl5pPr>
      <a:lvl6pPr marL="457200" algn="ctr" rtl="0" fontAlgn="base">
        <a:spcBef>
          <a:spcPct val="0"/>
        </a:spcBef>
        <a:spcAft>
          <a:spcPct val="0"/>
        </a:spcAft>
        <a:defRPr sz="4000" b="1" i="1">
          <a:solidFill>
            <a:srgbClr val="FFCC66"/>
          </a:solidFill>
          <a:latin typeface="Comic Sans MS" pitchFamily="69" charset="0"/>
          <a:ea typeface="Osaka" pitchFamily="69" charset="-128"/>
          <a:cs typeface="Osaka" pitchFamily="69" charset="-128"/>
        </a:defRPr>
      </a:lvl6pPr>
      <a:lvl7pPr marL="914400" algn="ctr" rtl="0" fontAlgn="base">
        <a:spcBef>
          <a:spcPct val="0"/>
        </a:spcBef>
        <a:spcAft>
          <a:spcPct val="0"/>
        </a:spcAft>
        <a:defRPr sz="4000" b="1" i="1">
          <a:solidFill>
            <a:srgbClr val="FFCC66"/>
          </a:solidFill>
          <a:latin typeface="Comic Sans MS" pitchFamily="69" charset="0"/>
          <a:ea typeface="Osaka" pitchFamily="69" charset="-128"/>
          <a:cs typeface="Osaka" pitchFamily="69" charset="-128"/>
        </a:defRPr>
      </a:lvl7pPr>
      <a:lvl8pPr marL="1371600" algn="ctr" rtl="0" fontAlgn="base">
        <a:spcBef>
          <a:spcPct val="0"/>
        </a:spcBef>
        <a:spcAft>
          <a:spcPct val="0"/>
        </a:spcAft>
        <a:defRPr sz="4000" b="1" i="1">
          <a:solidFill>
            <a:srgbClr val="FFCC66"/>
          </a:solidFill>
          <a:latin typeface="Comic Sans MS" pitchFamily="69" charset="0"/>
          <a:ea typeface="Osaka" pitchFamily="69" charset="-128"/>
          <a:cs typeface="Osaka" pitchFamily="69" charset="-128"/>
        </a:defRPr>
      </a:lvl8pPr>
      <a:lvl9pPr marL="1828800" algn="ctr" rtl="0" fontAlgn="base">
        <a:spcBef>
          <a:spcPct val="0"/>
        </a:spcBef>
        <a:spcAft>
          <a:spcPct val="0"/>
        </a:spcAft>
        <a:defRPr sz="4000" b="1" i="1">
          <a:solidFill>
            <a:srgbClr val="FFCC66"/>
          </a:solidFill>
          <a:latin typeface="Comic Sans MS" pitchFamily="69" charset="0"/>
          <a:ea typeface="Osaka" pitchFamily="69" charset="-128"/>
          <a:cs typeface="Osaka" pitchFamily="69"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3"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image" Target="../media/image9.wmf"/><Relationship Id="rId3"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ana.org/assignments/multicast-address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jpeg"/><Relationship Id="rId5"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ana.org/assignments/port-number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9.xml"/><Relationship Id="rId5"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p:txBody>
          <a:bodyPr/>
          <a:lstStyle/>
          <a:p>
            <a:r>
              <a:rPr lang="nb-NO" dirty="0" smtClean="0"/>
              <a:t>MMT261 </a:t>
            </a:r>
            <a:r>
              <a:rPr lang="nb-NO" dirty="0"/>
              <a:t>Publisering av digitale medier</a:t>
            </a:r>
          </a:p>
        </p:txBody>
      </p:sp>
      <p:sp>
        <p:nvSpPr>
          <p:cNvPr id="70659" name="Rectangle 3"/>
          <p:cNvSpPr>
            <a:spLocks noGrp="1" noChangeArrowheads="1"/>
          </p:cNvSpPr>
          <p:nvPr>
            <p:ph type="subTitle" idx="1"/>
          </p:nvPr>
        </p:nvSpPr>
        <p:spPr/>
        <p:txBody>
          <a:bodyPr/>
          <a:lstStyle/>
          <a:p>
            <a:r>
              <a:rPr lang="nb-NO" dirty="0"/>
              <a:t>Uke</a:t>
            </a:r>
            <a:r>
              <a:rPr lang="nb-NO" dirty="0" smtClean="0"/>
              <a:t> </a:t>
            </a:r>
            <a:r>
              <a:rPr lang="nb-NO" dirty="0" smtClean="0"/>
              <a:t>18: Klient-/tjenerinteraksjon</a:t>
            </a:r>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4" name="Plassholder for lysbildenummer 5"/>
          <p:cNvSpPr>
            <a:spLocks noGrp="1"/>
          </p:cNvSpPr>
          <p:nvPr>
            <p:ph type="sldNum" sz="quarter" idx="12"/>
          </p:nvPr>
        </p:nvSpPr>
        <p:spPr/>
        <p:txBody>
          <a:bodyPr/>
          <a:lstStyle/>
          <a:p>
            <a:fld id="{21741F17-601E-F343-937F-87B4FD57545B}" type="slidenum">
              <a:rPr lang="en-US"/>
              <a:pPr/>
              <a:t>10</a:t>
            </a:fld>
            <a:endParaRPr lang="en-US"/>
          </a:p>
        </p:txBody>
      </p:sp>
      <p:sp>
        <p:nvSpPr>
          <p:cNvPr id="943106" name="Rectangle 2"/>
          <p:cNvSpPr>
            <a:spLocks noChangeArrowheads="1"/>
          </p:cNvSpPr>
          <p:nvPr/>
        </p:nvSpPr>
        <p:spPr bwMode="auto">
          <a:xfrm>
            <a:off x="0" y="1308100"/>
            <a:ext cx="9144000" cy="5549900"/>
          </a:xfrm>
          <a:prstGeom prst="rect">
            <a:avLst/>
          </a:prstGeom>
          <a:solidFill>
            <a:schemeClr val="tx1"/>
          </a:solidFill>
          <a:ln w="9525">
            <a:noFill/>
            <a:miter lim="800000"/>
            <a:headEnd/>
            <a:tailEnd/>
          </a:ln>
        </p:spPr>
        <p:txBody>
          <a:bodyPr wrap="none" anchor="ctr">
            <a:prstTxWarp prst="textNoShape">
              <a:avLst/>
            </a:prstTxWarp>
          </a:bodyPr>
          <a:lstStyle/>
          <a:p>
            <a:pPr algn="ctr"/>
            <a:endParaRPr lang="en-US"/>
          </a:p>
        </p:txBody>
      </p:sp>
      <p:sp>
        <p:nvSpPr>
          <p:cNvPr id="943107" name="Rectangle 3"/>
          <p:cNvSpPr>
            <a:spLocks noGrp="1" noChangeArrowheads="1"/>
          </p:cNvSpPr>
          <p:nvPr>
            <p:ph type="title"/>
          </p:nvPr>
        </p:nvSpPr>
        <p:spPr>
          <a:xfrm>
            <a:off x="393700" y="304800"/>
            <a:ext cx="8382000" cy="1143000"/>
          </a:xfrm>
        </p:spPr>
        <p:txBody>
          <a:bodyPr/>
          <a:lstStyle/>
          <a:p>
            <a:r>
              <a:rPr lang="nb-NO" sz="3200"/>
              <a:t>Repetisjon: Internettkommunikasjon</a:t>
            </a:r>
          </a:p>
        </p:txBody>
      </p:sp>
      <p:sp>
        <p:nvSpPr>
          <p:cNvPr id="943108" name="Rectangle 4"/>
          <p:cNvSpPr>
            <a:spLocks noGrp="1" noChangeArrowheads="1"/>
          </p:cNvSpPr>
          <p:nvPr>
            <p:ph type="body" idx="1"/>
          </p:nvPr>
        </p:nvSpPr>
        <p:spPr>
          <a:xfrm>
            <a:off x="381000" y="1536700"/>
            <a:ext cx="8382000" cy="685800"/>
          </a:xfrm>
        </p:spPr>
        <p:txBody>
          <a:bodyPr/>
          <a:lstStyle/>
          <a:p>
            <a:r>
              <a:rPr lang="nb-NO">
                <a:solidFill>
                  <a:schemeClr val="bg1"/>
                </a:solidFill>
              </a:rPr>
              <a:t>Datakommunikasjon vha. IP-teknologi:</a:t>
            </a:r>
          </a:p>
        </p:txBody>
      </p:sp>
      <p:sp>
        <p:nvSpPr>
          <p:cNvPr id="943109" name="Freeform 5"/>
          <p:cNvSpPr>
            <a:spLocks/>
          </p:cNvSpPr>
          <p:nvPr/>
        </p:nvSpPr>
        <p:spPr bwMode="auto">
          <a:xfrm>
            <a:off x="1660525" y="2435225"/>
            <a:ext cx="5884863" cy="4125913"/>
          </a:xfrm>
          <a:custGeom>
            <a:avLst/>
            <a:gdLst/>
            <a:ahLst/>
            <a:cxnLst>
              <a:cxn ang="0">
                <a:pos x="272" y="1364"/>
              </a:cxn>
              <a:cxn ang="0">
                <a:pos x="312" y="1129"/>
              </a:cxn>
              <a:cxn ang="0">
                <a:pos x="471" y="990"/>
              </a:cxn>
              <a:cxn ang="0">
                <a:pos x="647" y="924"/>
              </a:cxn>
              <a:cxn ang="0">
                <a:pos x="698" y="790"/>
              </a:cxn>
              <a:cxn ang="0">
                <a:pos x="927" y="666"/>
              </a:cxn>
              <a:cxn ang="0">
                <a:pos x="1077" y="495"/>
              </a:cxn>
              <a:cxn ang="0">
                <a:pos x="1010" y="411"/>
              </a:cxn>
              <a:cxn ang="0">
                <a:pos x="1021" y="330"/>
              </a:cxn>
              <a:cxn ang="0">
                <a:pos x="873" y="444"/>
              </a:cxn>
              <a:cxn ang="0">
                <a:pos x="827" y="677"/>
              </a:cxn>
              <a:cxn ang="0">
                <a:pos x="723" y="746"/>
              </a:cxn>
              <a:cxn ang="0">
                <a:pos x="672" y="627"/>
              </a:cxn>
              <a:cxn ang="0">
                <a:pos x="531" y="682"/>
              </a:cxn>
              <a:cxn ang="0">
                <a:pos x="494" y="589"/>
              </a:cxn>
              <a:cxn ang="0">
                <a:pos x="497" y="499"/>
              </a:cxn>
              <a:cxn ang="0">
                <a:pos x="647" y="440"/>
              </a:cxn>
              <a:cxn ang="0">
                <a:pos x="744" y="283"/>
              </a:cxn>
              <a:cxn ang="0">
                <a:pos x="903" y="96"/>
              </a:cxn>
              <a:cxn ang="0">
                <a:pos x="1118" y="46"/>
              </a:cxn>
              <a:cxn ang="0">
                <a:pos x="1410" y="189"/>
              </a:cxn>
              <a:cxn ang="0">
                <a:pos x="1306" y="411"/>
              </a:cxn>
              <a:cxn ang="0">
                <a:pos x="1410" y="521"/>
              </a:cxn>
              <a:cxn ang="0">
                <a:pos x="1498" y="396"/>
              </a:cxn>
              <a:cxn ang="0">
                <a:pos x="1881" y="345"/>
              </a:cxn>
              <a:cxn ang="0">
                <a:pos x="2348" y="61"/>
              </a:cxn>
              <a:cxn ang="0">
                <a:pos x="3074" y="189"/>
              </a:cxn>
              <a:cxn ang="0">
                <a:pos x="4390" y="418"/>
              </a:cxn>
              <a:cxn ang="0">
                <a:pos x="4505" y="545"/>
              </a:cxn>
              <a:cxn ang="0">
                <a:pos x="4547" y="986"/>
              </a:cxn>
              <a:cxn ang="0">
                <a:pos x="4168" y="629"/>
              </a:cxn>
              <a:cxn ang="0">
                <a:pos x="3865" y="794"/>
              </a:cxn>
              <a:cxn ang="0">
                <a:pos x="4279" y="1413"/>
              </a:cxn>
              <a:cxn ang="0">
                <a:pos x="4108" y="1683"/>
              </a:cxn>
              <a:cxn ang="0">
                <a:pos x="4385" y="2286"/>
              </a:cxn>
              <a:cxn ang="0">
                <a:pos x="4105" y="2597"/>
              </a:cxn>
              <a:cxn ang="0">
                <a:pos x="4031" y="2848"/>
              </a:cxn>
              <a:cxn ang="0">
                <a:pos x="4017" y="3085"/>
              </a:cxn>
              <a:cxn ang="0">
                <a:pos x="3920" y="3074"/>
              </a:cxn>
              <a:cxn ang="0">
                <a:pos x="3631" y="2572"/>
              </a:cxn>
              <a:cxn ang="0">
                <a:pos x="3220" y="2557"/>
              </a:cxn>
              <a:cxn ang="0">
                <a:pos x="2975" y="2852"/>
              </a:cxn>
              <a:cxn ang="0">
                <a:pos x="2469" y="2218"/>
              </a:cxn>
              <a:cxn ang="0">
                <a:pos x="1803" y="1991"/>
              </a:cxn>
              <a:cxn ang="0">
                <a:pos x="2307" y="2388"/>
              </a:cxn>
              <a:cxn ang="0">
                <a:pos x="1717" y="2740"/>
              </a:cxn>
              <a:cxn ang="0">
                <a:pos x="1565" y="2407"/>
              </a:cxn>
              <a:cxn ang="0">
                <a:pos x="1317" y="2018"/>
              </a:cxn>
              <a:cxn ang="0">
                <a:pos x="1174" y="1729"/>
              </a:cxn>
              <a:cxn ang="0">
                <a:pos x="1107" y="1600"/>
              </a:cxn>
              <a:cxn ang="0">
                <a:pos x="1017" y="1512"/>
              </a:cxn>
              <a:cxn ang="0">
                <a:pos x="982" y="1666"/>
              </a:cxn>
              <a:cxn ang="0">
                <a:pos x="859" y="1432"/>
              </a:cxn>
              <a:cxn ang="0">
                <a:pos x="721" y="1351"/>
              </a:cxn>
              <a:cxn ang="0">
                <a:pos x="869" y="1551"/>
              </a:cxn>
              <a:cxn ang="0">
                <a:pos x="806" y="1600"/>
              </a:cxn>
              <a:cxn ang="0">
                <a:pos x="686" y="1461"/>
              </a:cxn>
              <a:cxn ang="0">
                <a:pos x="550" y="1373"/>
              </a:cxn>
              <a:cxn ang="0">
                <a:pos x="369" y="1487"/>
              </a:cxn>
              <a:cxn ang="0">
                <a:pos x="332" y="1628"/>
              </a:cxn>
              <a:cxn ang="0">
                <a:pos x="210" y="1723"/>
              </a:cxn>
              <a:cxn ang="0">
                <a:pos x="27" y="1666"/>
              </a:cxn>
            </a:cxnLst>
            <a:rect l="0" t="0" r="r" b="b"/>
            <a:pathLst>
              <a:path w="4657" h="3265">
                <a:moveTo>
                  <a:pt x="0" y="1461"/>
                </a:moveTo>
                <a:lnTo>
                  <a:pt x="43" y="1415"/>
                </a:lnTo>
                <a:lnTo>
                  <a:pt x="71" y="1384"/>
                </a:lnTo>
                <a:lnTo>
                  <a:pt x="127" y="1384"/>
                </a:lnTo>
                <a:lnTo>
                  <a:pt x="184" y="1390"/>
                </a:lnTo>
                <a:lnTo>
                  <a:pt x="226" y="1373"/>
                </a:lnTo>
                <a:lnTo>
                  <a:pt x="272" y="1364"/>
                </a:lnTo>
                <a:lnTo>
                  <a:pt x="279" y="1307"/>
                </a:lnTo>
                <a:lnTo>
                  <a:pt x="302" y="1267"/>
                </a:lnTo>
                <a:lnTo>
                  <a:pt x="238" y="1219"/>
                </a:lnTo>
                <a:lnTo>
                  <a:pt x="233" y="1184"/>
                </a:lnTo>
                <a:lnTo>
                  <a:pt x="235" y="1133"/>
                </a:lnTo>
                <a:lnTo>
                  <a:pt x="282" y="1133"/>
                </a:lnTo>
                <a:lnTo>
                  <a:pt x="312" y="1129"/>
                </a:lnTo>
                <a:lnTo>
                  <a:pt x="314" y="1133"/>
                </a:lnTo>
                <a:lnTo>
                  <a:pt x="351" y="1102"/>
                </a:lnTo>
                <a:lnTo>
                  <a:pt x="386" y="1089"/>
                </a:lnTo>
                <a:lnTo>
                  <a:pt x="397" y="1089"/>
                </a:lnTo>
                <a:lnTo>
                  <a:pt x="418" y="1056"/>
                </a:lnTo>
                <a:lnTo>
                  <a:pt x="443" y="1049"/>
                </a:lnTo>
                <a:lnTo>
                  <a:pt x="471" y="990"/>
                </a:lnTo>
                <a:lnTo>
                  <a:pt x="485" y="1008"/>
                </a:lnTo>
                <a:lnTo>
                  <a:pt x="520" y="972"/>
                </a:lnTo>
                <a:lnTo>
                  <a:pt x="524" y="972"/>
                </a:lnTo>
                <a:lnTo>
                  <a:pt x="568" y="933"/>
                </a:lnTo>
                <a:lnTo>
                  <a:pt x="591" y="924"/>
                </a:lnTo>
                <a:lnTo>
                  <a:pt x="626" y="924"/>
                </a:lnTo>
                <a:lnTo>
                  <a:pt x="647" y="924"/>
                </a:lnTo>
                <a:lnTo>
                  <a:pt x="631" y="873"/>
                </a:lnTo>
                <a:lnTo>
                  <a:pt x="624" y="834"/>
                </a:lnTo>
                <a:lnTo>
                  <a:pt x="614" y="746"/>
                </a:lnTo>
                <a:lnTo>
                  <a:pt x="665" y="743"/>
                </a:lnTo>
                <a:lnTo>
                  <a:pt x="691" y="728"/>
                </a:lnTo>
                <a:lnTo>
                  <a:pt x="677" y="765"/>
                </a:lnTo>
                <a:lnTo>
                  <a:pt x="698" y="790"/>
                </a:lnTo>
                <a:lnTo>
                  <a:pt x="721" y="818"/>
                </a:lnTo>
                <a:lnTo>
                  <a:pt x="732" y="840"/>
                </a:lnTo>
                <a:lnTo>
                  <a:pt x="790" y="834"/>
                </a:lnTo>
                <a:lnTo>
                  <a:pt x="841" y="757"/>
                </a:lnTo>
                <a:lnTo>
                  <a:pt x="883" y="724"/>
                </a:lnTo>
                <a:lnTo>
                  <a:pt x="903" y="699"/>
                </a:lnTo>
                <a:lnTo>
                  <a:pt x="927" y="666"/>
                </a:lnTo>
                <a:lnTo>
                  <a:pt x="952" y="627"/>
                </a:lnTo>
                <a:lnTo>
                  <a:pt x="973" y="640"/>
                </a:lnTo>
                <a:lnTo>
                  <a:pt x="973" y="616"/>
                </a:lnTo>
                <a:lnTo>
                  <a:pt x="989" y="600"/>
                </a:lnTo>
                <a:lnTo>
                  <a:pt x="1026" y="611"/>
                </a:lnTo>
                <a:lnTo>
                  <a:pt x="1088" y="677"/>
                </a:lnTo>
                <a:lnTo>
                  <a:pt x="1077" y="495"/>
                </a:lnTo>
                <a:lnTo>
                  <a:pt x="1021" y="576"/>
                </a:lnTo>
                <a:lnTo>
                  <a:pt x="980" y="572"/>
                </a:lnTo>
                <a:lnTo>
                  <a:pt x="968" y="521"/>
                </a:lnTo>
                <a:lnTo>
                  <a:pt x="968" y="495"/>
                </a:lnTo>
                <a:lnTo>
                  <a:pt x="952" y="482"/>
                </a:lnTo>
                <a:lnTo>
                  <a:pt x="989" y="440"/>
                </a:lnTo>
                <a:lnTo>
                  <a:pt x="1010" y="411"/>
                </a:lnTo>
                <a:lnTo>
                  <a:pt x="1031" y="400"/>
                </a:lnTo>
                <a:lnTo>
                  <a:pt x="1047" y="396"/>
                </a:lnTo>
                <a:lnTo>
                  <a:pt x="1058" y="369"/>
                </a:lnTo>
                <a:lnTo>
                  <a:pt x="1077" y="367"/>
                </a:lnTo>
                <a:lnTo>
                  <a:pt x="1098" y="367"/>
                </a:lnTo>
                <a:lnTo>
                  <a:pt x="1058" y="319"/>
                </a:lnTo>
                <a:lnTo>
                  <a:pt x="1021" y="330"/>
                </a:lnTo>
                <a:lnTo>
                  <a:pt x="994" y="330"/>
                </a:lnTo>
                <a:lnTo>
                  <a:pt x="973" y="316"/>
                </a:lnTo>
                <a:lnTo>
                  <a:pt x="973" y="345"/>
                </a:lnTo>
                <a:lnTo>
                  <a:pt x="952" y="374"/>
                </a:lnTo>
                <a:lnTo>
                  <a:pt x="924" y="424"/>
                </a:lnTo>
                <a:lnTo>
                  <a:pt x="894" y="444"/>
                </a:lnTo>
                <a:lnTo>
                  <a:pt x="873" y="444"/>
                </a:lnTo>
                <a:lnTo>
                  <a:pt x="864" y="482"/>
                </a:lnTo>
                <a:lnTo>
                  <a:pt x="864" y="495"/>
                </a:lnTo>
                <a:lnTo>
                  <a:pt x="848" y="510"/>
                </a:lnTo>
                <a:lnTo>
                  <a:pt x="869" y="572"/>
                </a:lnTo>
                <a:lnTo>
                  <a:pt x="883" y="600"/>
                </a:lnTo>
                <a:lnTo>
                  <a:pt x="855" y="649"/>
                </a:lnTo>
                <a:lnTo>
                  <a:pt x="827" y="677"/>
                </a:lnTo>
                <a:lnTo>
                  <a:pt x="818" y="724"/>
                </a:lnTo>
                <a:lnTo>
                  <a:pt x="799" y="757"/>
                </a:lnTo>
                <a:lnTo>
                  <a:pt x="783" y="757"/>
                </a:lnTo>
                <a:lnTo>
                  <a:pt x="758" y="765"/>
                </a:lnTo>
                <a:lnTo>
                  <a:pt x="732" y="779"/>
                </a:lnTo>
                <a:lnTo>
                  <a:pt x="723" y="772"/>
                </a:lnTo>
                <a:lnTo>
                  <a:pt x="723" y="746"/>
                </a:lnTo>
                <a:lnTo>
                  <a:pt x="721" y="706"/>
                </a:lnTo>
                <a:lnTo>
                  <a:pt x="698" y="706"/>
                </a:lnTo>
                <a:lnTo>
                  <a:pt x="686" y="682"/>
                </a:lnTo>
                <a:lnTo>
                  <a:pt x="691" y="649"/>
                </a:lnTo>
                <a:lnTo>
                  <a:pt x="693" y="627"/>
                </a:lnTo>
                <a:lnTo>
                  <a:pt x="691" y="616"/>
                </a:lnTo>
                <a:lnTo>
                  <a:pt x="672" y="627"/>
                </a:lnTo>
                <a:lnTo>
                  <a:pt x="665" y="627"/>
                </a:lnTo>
                <a:lnTo>
                  <a:pt x="649" y="622"/>
                </a:lnTo>
                <a:lnTo>
                  <a:pt x="644" y="616"/>
                </a:lnTo>
                <a:lnTo>
                  <a:pt x="624" y="638"/>
                </a:lnTo>
                <a:lnTo>
                  <a:pt x="601" y="662"/>
                </a:lnTo>
                <a:lnTo>
                  <a:pt x="580" y="688"/>
                </a:lnTo>
                <a:lnTo>
                  <a:pt x="531" y="682"/>
                </a:lnTo>
                <a:lnTo>
                  <a:pt x="503" y="677"/>
                </a:lnTo>
                <a:lnTo>
                  <a:pt x="483" y="651"/>
                </a:lnTo>
                <a:lnTo>
                  <a:pt x="483" y="638"/>
                </a:lnTo>
                <a:lnTo>
                  <a:pt x="494" y="616"/>
                </a:lnTo>
                <a:lnTo>
                  <a:pt x="510" y="600"/>
                </a:lnTo>
                <a:lnTo>
                  <a:pt x="524" y="583"/>
                </a:lnTo>
                <a:lnTo>
                  <a:pt x="494" y="589"/>
                </a:lnTo>
                <a:lnTo>
                  <a:pt x="483" y="565"/>
                </a:lnTo>
                <a:lnTo>
                  <a:pt x="483" y="550"/>
                </a:lnTo>
                <a:lnTo>
                  <a:pt x="524" y="545"/>
                </a:lnTo>
                <a:lnTo>
                  <a:pt x="561" y="539"/>
                </a:lnTo>
                <a:lnTo>
                  <a:pt x="538" y="526"/>
                </a:lnTo>
                <a:lnTo>
                  <a:pt x="497" y="532"/>
                </a:lnTo>
                <a:lnTo>
                  <a:pt x="497" y="499"/>
                </a:lnTo>
                <a:lnTo>
                  <a:pt x="515" y="482"/>
                </a:lnTo>
                <a:lnTo>
                  <a:pt x="552" y="459"/>
                </a:lnTo>
                <a:lnTo>
                  <a:pt x="568" y="440"/>
                </a:lnTo>
                <a:lnTo>
                  <a:pt x="580" y="431"/>
                </a:lnTo>
                <a:lnTo>
                  <a:pt x="610" y="424"/>
                </a:lnTo>
                <a:lnTo>
                  <a:pt x="635" y="431"/>
                </a:lnTo>
                <a:lnTo>
                  <a:pt x="647" y="440"/>
                </a:lnTo>
                <a:lnTo>
                  <a:pt x="668" y="424"/>
                </a:lnTo>
                <a:lnTo>
                  <a:pt x="647" y="422"/>
                </a:lnTo>
                <a:lnTo>
                  <a:pt x="647" y="380"/>
                </a:lnTo>
                <a:lnTo>
                  <a:pt x="702" y="334"/>
                </a:lnTo>
                <a:lnTo>
                  <a:pt x="732" y="305"/>
                </a:lnTo>
                <a:lnTo>
                  <a:pt x="751" y="301"/>
                </a:lnTo>
                <a:lnTo>
                  <a:pt x="744" y="283"/>
                </a:lnTo>
                <a:lnTo>
                  <a:pt x="772" y="250"/>
                </a:lnTo>
                <a:lnTo>
                  <a:pt x="799" y="202"/>
                </a:lnTo>
                <a:lnTo>
                  <a:pt x="834" y="180"/>
                </a:lnTo>
                <a:lnTo>
                  <a:pt x="809" y="162"/>
                </a:lnTo>
                <a:lnTo>
                  <a:pt x="876" y="116"/>
                </a:lnTo>
                <a:lnTo>
                  <a:pt x="906" y="123"/>
                </a:lnTo>
                <a:lnTo>
                  <a:pt x="903" y="96"/>
                </a:lnTo>
                <a:lnTo>
                  <a:pt x="961" y="90"/>
                </a:lnTo>
                <a:lnTo>
                  <a:pt x="1070" y="11"/>
                </a:lnTo>
                <a:lnTo>
                  <a:pt x="1088" y="0"/>
                </a:lnTo>
                <a:lnTo>
                  <a:pt x="1068" y="61"/>
                </a:lnTo>
                <a:lnTo>
                  <a:pt x="1093" y="33"/>
                </a:lnTo>
                <a:lnTo>
                  <a:pt x="1123" y="22"/>
                </a:lnTo>
                <a:lnTo>
                  <a:pt x="1118" y="46"/>
                </a:lnTo>
                <a:lnTo>
                  <a:pt x="1204" y="13"/>
                </a:lnTo>
                <a:lnTo>
                  <a:pt x="1248" y="39"/>
                </a:lnTo>
                <a:lnTo>
                  <a:pt x="1185" y="66"/>
                </a:lnTo>
                <a:lnTo>
                  <a:pt x="1209" y="96"/>
                </a:lnTo>
                <a:lnTo>
                  <a:pt x="1294" y="90"/>
                </a:lnTo>
                <a:lnTo>
                  <a:pt x="1414" y="138"/>
                </a:lnTo>
                <a:lnTo>
                  <a:pt x="1410" y="189"/>
                </a:lnTo>
                <a:lnTo>
                  <a:pt x="1357" y="233"/>
                </a:lnTo>
                <a:lnTo>
                  <a:pt x="1280" y="257"/>
                </a:lnTo>
                <a:lnTo>
                  <a:pt x="1269" y="316"/>
                </a:lnTo>
                <a:lnTo>
                  <a:pt x="1271" y="367"/>
                </a:lnTo>
                <a:lnTo>
                  <a:pt x="1294" y="374"/>
                </a:lnTo>
                <a:lnTo>
                  <a:pt x="1296" y="400"/>
                </a:lnTo>
                <a:lnTo>
                  <a:pt x="1306" y="411"/>
                </a:lnTo>
                <a:lnTo>
                  <a:pt x="1324" y="422"/>
                </a:lnTo>
                <a:lnTo>
                  <a:pt x="1326" y="448"/>
                </a:lnTo>
                <a:lnTo>
                  <a:pt x="1352" y="484"/>
                </a:lnTo>
                <a:lnTo>
                  <a:pt x="1352" y="499"/>
                </a:lnTo>
                <a:lnTo>
                  <a:pt x="1380" y="499"/>
                </a:lnTo>
                <a:lnTo>
                  <a:pt x="1389" y="510"/>
                </a:lnTo>
                <a:lnTo>
                  <a:pt x="1410" y="521"/>
                </a:lnTo>
                <a:lnTo>
                  <a:pt x="1421" y="506"/>
                </a:lnTo>
                <a:lnTo>
                  <a:pt x="1433" y="482"/>
                </a:lnTo>
                <a:lnTo>
                  <a:pt x="1442" y="462"/>
                </a:lnTo>
                <a:lnTo>
                  <a:pt x="1463" y="473"/>
                </a:lnTo>
                <a:lnTo>
                  <a:pt x="1488" y="440"/>
                </a:lnTo>
                <a:lnTo>
                  <a:pt x="1488" y="418"/>
                </a:lnTo>
                <a:lnTo>
                  <a:pt x="1498" y="396"/>
                </a:lnTo>
                <a:lnTo>
                  <a:pt x="1500" y="380"/>
                </a:lnTo>
                <a:lnTo>
                  <a:pt x="1553" y="367"/>
                </a:lnTo>
                <a:lnTo>
                  <a:pt x="1595" y="349"/>
                </a:lnTo>
                <a:lnTo>
                  <a:pt x="1650" y="330"/>
                </a:lnTo>
                <a:lnTo>
                  <a:pt x="1715" y="345"/>
                </a:lnTo>
                <a:lnTo>
                  <a:pt x="1777" y="345"/>
                </a:lnTo>
                <a:lnTo>
                  <a:pt x="1881" y="345"/>
                </a:lnTo>
                <a:lnTo>
                  <a:pt x="1898" y="217"/>
                </a:lnTo>
                <a:lnTo>
                  <a:pt x="1958" y="224"/>
                </a:lnTo>
                <a:lnTo>
                  <a:pt x="2002" y="319"/>
                </a:lnTo>
                <a:lnTo>
                  <a:pt x="2008" y="239"/>
                </a:lnTo>
                <a:lnTo>
                  <a:pt x="2205" y="13"/>
                </a:lnTo>
                <a:lnTo>
                  <a:pt x="2281" y="13"/>
                </a:lnTo>
                <a:lnTo>
                  <a:pt x="2348" y="61"/>
                </a:lnTo>
                <a:lnTo>
                  <a:pt x="2436" y="57"/>
                </a:lnTo>
                <a:lnTo>
                  <a:pt x="2556" y="138"/>
                </a:lnTo>
                <a:lnTo>
                  <a:pt x="2693" y="180"/>
                </a:lnTo>
                <a:lnTo>
                  <a:pt x="2790" y="173"/>
                </a:lnTo>
                <a:lnTo>
                  <a:pt x="2919" y="224"/>
                </a:lnTo>
                <a:lnTo>
                  <a:pt x="3026" y="224"/>
                </a:lnTo>
                <a:lnTo>
                  <a:pt x="3074" y="189"/>
                </a:lnTo>
                <a:lnTo>
                  <a:pt x="3194" y="189"/>
                </a:lnTo>
                <a:lnTo>
                  <a:pt x="3257" y="228"/>
                </a:lnTo>
                <a:lnTo>
                  <a:pt x="3419" y="228"/>
                </a:lnTo>
                <a:lnTo>
                  <a:pt x="3555" y="301"/>
                </a:lnTo>
                <a:lnTo>
                  <a:pt x="3807" y="290"/>
                </a:lnTo>
                <a:lnTo>
                  <a:pt x="4200" y="319"/>
                </a:lnTo>
                <a:lnTo>
                  <a:pt x="4390" y="418"/>
                </a:lnTo>
                <a:lnTo>
                  <a:pt x="4551" y="473"/>
                </a:lnTo>
                <a:lnTo>
                  <a:pt x="4656" y="526"/>
                </a:lnTo>
                <a:lnTo>
                  <a:pt x="4623" y="539"/>
                </a:lnTo>
                <a:lnTo>
                  <a:pt x="4551" y="499"/>
                </a:lnTo>
                <a:lnTo>
                  <a:pt x="4385" y="484"/>
                </a:lnTo>
                <a:lnTo>
                  <a:pt x="4431" y="526"/>
                </a:lnTo>
                <a:lnTo>
                  <a:pt x="4505" y="545"/>
                </a:lnTo>
                <a:lnTo>
                  <a:pt x="4484" y="611"/>
                </a:lnTo>
                <a:lnTo>
                  <a:pt x="4408" y="651"/>
                </a:lnTo>
                <a:lnTo>
                  <a:pt x="4383" y="717"/>
                </a:lnTo>
                <a:lnTo>
                  <a:pt x="4484" y="779"/>
                </a:lnTo>
                <a:lnTo>
                  <a:pt x="4556" y="860"/>
                </a:lnTo>
                <a:lnTo>
                  <a:pt x="4593" y="975"/>
                </a:lnTo>
                <a:lnTo>
                  <a:pt x="4547" y="986"/>
                </a:lnTo>
                <a:lnTo>
                  <a:pt x="4445" y="950"/>
                </a:lnTo>
                <a:lnTo>
                  <a:pt x="4341" y="867"/>
                </a:lnTo>
                <a:lnTo>
                  <a:pt x="4297" y="818"/>
                </a:lnTo>
                <a:lnTo>
                  <a:pt x="4269" y="757"/>
                </a:lnTo>
                <a:lnTo>
                  <a:pt x="4246" y="666"/>
                </a:lnTo>
                <a:lnTo>
                  <a:pt x="4202" y="638"/>
                </a:lnTo>
                <a:lnTo>
                  <a:pt x="4168" y="629"/>
                </a:lnTo>
                <a:lnTo>
                  <a:pt x="4131" y="640"/>
                </a:lnTo>
                <a:lnTo>
                  <a:pt x="4170" y="713"/>
                </a:lnTo>
                <a:lnTo>
                  <a:pt x="4066" y="724"/>
                </a:lnTo>
                <a:lnTo>
                  <a:pt x="4020" y="688"/>
                </a:lnTo>
                <a:lnTo>
                  <a:pt x="3932" y="706"/>
                </a:lnTo>
                <a:lnTo>
                  <a:pt x="3865" y="765"/>
                </a:lnTo>
                <a:lnTo>
                  <a:pt x="3865" y="794"/>
                </a:lnTo>
                <a:lnTo>
                  <a:pt x="3890" y="845"/>
                </a:lnTo>
                <a:lnTo>
                  <a:pt x="3997" y="860"/>
                </a:lnTo>
                <a:lnTo>
                  <a:pt x="4082" y="922"/>
                </a:lnTo>
                <a:lnTo>
                  <a:pt x="4226" y="1089"/>
                </a:lnTo>
                <a:lnTo>
                  <a:pt x="4286" y="1197"/>
                </a:lnTo>
                <a:lnTo>
                  <a:pt x="4293" y="1318"/>
                </a:lnTo>
                <a:lnTo>
                  <a:pt x="4279" y="1413"/>
                </a:lnTo>
                <a:lnTo>
                  <a:pt x="4246" y="1413"/>
                </a:lnTo>
                <a:lnTo>
                  <a:pt x="4207" y="1375"/>
                </a:lnTo>
                <a:lnTo>
                  <a:pt x="4152" y="1424"/>
                </a:lnTo>
                <a:lnTo>
                  <a:pt x="4096" y="1461"/>
                </a:lnTo>
                <a:lnTo>
                  <a:pt x="4087" y="1538"/>
                </a:lnTo>
                <a:lnTo>
                  <a:pt x="4149" y="1617"/>
                </a:lnTo>
                <a:lnTo>
                  <a:pt x="4108" y="1683"/>
                </a:lnTo>
                <a:lnTo>
                  <a:pt x="4096" y="1795"/>
                </a:lnTo>
                <a:lnTo>
                  <a:pt x="4170" y="1864"/>
                </a:lnTo>
                <a:lnTo>
                  <a:pt x="4249" y="1886"/>
                </a:lnTo>
                <a:lnTo>
                  <a:pt x="4334" y="1963"/>
                </a:lnTo>
                <a:lnTo>
                  <a:pt x="4408" y="2064"/>
                </a:lnTo>
                <a:lnTo>
                  <a:pt x="4410" y="2218"/>
                </a:lnTo>
                <a:lnTo>
                  <a:pt x="4385" y="2286"/>
                </a:lnTo>
                <a:lnTo>
                  <a:pt x="4309" y="2348"/>
                </a:lnTo>
                <a:lnTo>
                  <a:pt x="4216" y="2379"/>
                </a:lnTo>
                <a:lnTo>
                  <a:pt x="4158" y="2425"/>
                </a:lnTo>
                <a:lnTo>
                  <a:pt x="4124" y="2399"/>
                </a:lnTo>
                <a:lnTo>
                  <a:pt x="4094" y="2425"/>
                </a:lnTo>
                <a:lnTo>
                  <a:pt x="4084" y="2533"/>
                </a:lnTo>
                <a:lnTo>
                  <a:pt x="4105" y="2597"/>
                </a:lnTo>
                <a:lnTo>
                  <a:pt x="4200" y="2674"/>
                </a:lnTo>
                <a:lnTo>
                  <a:pt x="4237" y="2751"/>
                </a:lnTo>
                <a:lnTo>
                  <a:pt x="4267" y="2797"/>
                </a:lnTo>
                <a:lnTo>
                  <a:pt x="4258" y="2878"/>
                </a:lnTo>
                <a:lnTo>
                  <a:pt x="4200" y="2942"/>
                </a:lnTo>
                <a:lnTo>
                  <a:pt x="4135" y="2942"/>
                </a:lnTo>
                <a:lnTo>
                  <a:pt x="4031" y="2848"/>
                </a:lnTo>
                <a:lnTo>
                  <a:pt x="3962" y="2812"/>
                </a:lnTo>
                <a:lnTo>
                  <a:pt x="3932" y="2790"/>
                </a:lnTo>
                <a:lnTo>
                  <a:pt x="3902" y="2841"/>
                </a:lnTo>
                <a:lnTo>
                  <a:pt x="3911" y="2914"/>
                </a:lnTo>
                <a:lnTo>
                  <a:pt x="3934" y="2969"/>
                </a:lnTo>
                <a:lnTo>
                  <a:pt x="3953" y="3057"/>
                </a:lnTo>
                <a:lnTo>
                  <a:pt x="4017" y="3085"/>
                </a:lnTo>
                <a:lnTo>
                  <a:pt x="3997" y="3131"/>
                </a:lnTo>
                <a:lnTo>
                  <a:pt x="3999" y="3197"/>
                </a:lnTo>
                <a:lnTo>
                  <a:pt x="4020" y="3264"/>
                </a:lnTo>
                <a:lnTo>
                  <a:pt x="3978" y="3259"/>
                </a:lnTo>
                <a:lnTo>
                  <a:pt x="3932" y="3182"/>
                </a:lnTo>
                <a:lnTo>
                  <a:pt x="3934" y="3098"/>
                </a:lnTo>
                <a:lnTo>
                  <a:pt x="3920" y="3074"/>
                </a:lnTo>
                <a:lnTo>
                  <a:pt x="3902" y="2984"/>
                </a:lnTo>
                <a:lnTo>
                  <a:pt x="3881" y="2958"/>
                </a:lnTo>
                <a:lnTo>
                  <a:pt x="3872" y="2830"/>
                </a:lnTo>
                <a:lnTo>
                  <a:pt x="3844" y="2751"/>
                </a:lnTo>
                <a:lnTo>
                  <a:pt x="3793" y="2680"/>
                </a:lnTo>
                <a:lnTo>
                  <a:pt x="3698" y="2641"/>
                </a:lnTo>
                <a:lnTo>
                  <a:pt x="3631" y="2572"/>
                </a:lnTo>
                <a:lnTo>
                  <a:pt x="3601" y="2522"/>
                </a:lnTo>
                <a:lnTo>
                  <a:pt x="3555" y="2467"/>
                </a:lnTo>
                <a:lnTo>
                  <a:pt x="3483" y="2341"/>
                </a:lnTo>
                <a:lnTo>
                  <a:pt x="3419" y="2352"/>
                </a:lnTo>
                <a:lnTo>
                  <a:pt x="3333" y="2414"/>
                </a:lnTo>
                <a:lnTo>
                  <a:pt x="3296" y="2462"/>
                </a:lnTo>
                <a:lnTo>
                  <a:pt x="3220" y="2557"/>
                </a:lnTo>
                <a:lnTo>
                  <a:pt x="3167" y="2658"/>
                </a:lnTo>
                <a:lnTo>
                  <a:pt x="3144" y="2696"/>
                </a:lnTo>
                <a:lnTo>
                  <a:pt x="3167" y="2817"/>
                </a:lnTo>
                <a:lnTo>
                  <a:pt x="3160" y="2931"/>
                </a:lnTo>
                <a:lnTo>
                  <a:pt x="3093" y="3015"/>
                </a:lnTo>
                <a:lnTo>
                  <a:pt x="3053" y="3019"/>
                </a:lnTo>
                <a:lnTo>
                  <a:pt x="2975" y="2852"/>
                </a:lnTo>
                <a:lnTo>
                  <a:pt x="2910" y="2731"/>
                </a:lnTo>
                <a:lnTo>
                  <a:pt x="2781" y="2506"/>
                </a:lnTo>
                <a:lnTo>
                  <a:pt x="2778" y="2425"/>
                </a:lnTo>
                <a:lnTo>
                  <a:pt x="2748" y="2381"/>
                </a:lnTo>
                <a:lnTo>
                  <a:pt x="2727" y="2440"/>
                </a:lnTo>
                <a:lnTo>
                  <a:pt x="2616" y="2313"/>
                </a:lnTo>
                <a:lnTo>
                  <a:pt x="2469" y="2218"/>
                </a:lnTo>
                <a:lnTo>
                  <a:pt x="2374" y="2236"/>
                </a:lnTo>
                <a:lnTo>
                  <a:pt x="2240" y="2225"/>
                </a:lnTo>
                <a:lnTo>
                  <a:pt x="2175" y="2156"/>
                </a:lnTo>
                <a:lnTo>
                  <a:pt x="2101" y="2167"/>
                </a:lnTo>
                <a:lnTo>
                  <a:pt x="2002" y="2134"/>
                </a:lnTo>
                <a:lnTo>
                  <a:pt x="1791" y="1897"/>
                </a:lnTo>
                <a:lnTo>
                  <a:pt x="1803" y="1991"/>
                </a:lnTo>
                <a:lnTo>
                  <a:pt x="1865" y="2130"/>
                </a:lnTo>
                <a:lnTo>
                  <a:pt x="1937" y="2225"/>
                </a:lnTo>
                <a:lnTo>
                  <a:pt x="2013" y="2275"/>
                </a:lnTo>
                <a:lnTo>
                  <a:pt x="2099" y="2236"/>
                </a:lnTo>
                <a:lnTo>
                  <a:pt x="2166" y="2236"/>
                </a:lnTo>
                <a:lnTo>
                  <a:pt x="2254" y="2324"/>
                </a:lnTo>
                <a:lnTo>
                  <a:pt x="2307" y="2388"/>
                </a:lnTo>
                <a:lnTo>
                  <a:pt x="2297" y="2429"/>
                </a:lnTo>
                <a:lnTo>
                  <a:pt x="2145" y="2616"/>
                </a:lnTo>
                <a:lnTo>
                  <a:pt x="2043" y="2685"/>
                </a:lnTo>
                <a:lnTo>
                  <a:pt x="1833" y="2784"/>
                </a:lnTo>
                <a:lnTo>
                  <a:pt x="1768" y="2812"/>
                </a:lnTo>
                <a:lnTo>
                  <a:pt x="1729" y="2784"/>
                </a:lnTo>
                <a:lnTo>
                  <a:pt x="1717" y="2740"/>
                </a:lnTo>
                <a:lnTo>
                  <a:pt x="1715" y="2685"/>
                </a:lnTo>
                <a:lnTo>
                  <a:pt x="1696" y="2630"/>
                </a:lnTo>
                <a:lnTo>
                  <a:pt x="1669" y="2583"/>
                </a:lnTo>
                <a:lnTo>
                  <a:pt x="1641" y="2544"/>
                </a:lnTo>
                <a:lnTo>
                  <a:pt x="1604" y="2489"/>
                </a:lnTo>
                <a:lnTo>
                  <a:pt x="1583" y="2451"/>
                </a:lnTo>
                <a:lnTo>
                  <a:pt x="1565" y="2407"/>
                </a:lnTo>
                <a:lnTo>
                  <a:pt x="1535" y="2368"/>
                </a:lnTo>
                <a:lnTo>
                  <a:pt x="1488" y="2264"/>
                </a:lnTo>
                <a:lnTo>
                  <a:pt x="1463" y="2225"/>
                </a:lnTo>
                <a:lnTo>
                  <a:pt x="1431" y="2170"/>
                </a:lnTo>
                <a:lnTo>
                  <a:pt x="1373" y="2095"/>
                </a:lnTo>
                <a:lnTo>
                  <a:pt x="1345" y="2051"/>
                </a:lnTo>
                <a:lnTo>
                  <a:pt x="1317" y="2018"/>
                </a:lnTo>
                <a:lnTo>
                  <a:pt x="1289" y="1952"/>
                </a:lnTo>
                <a:lnTo>
                  <a:pt x="1380" y="1890"/>
                </a:lnTo>
                <a:lnTo>
                  <a:pt x="1414" y="1760"/>
                </a:lnTo>
                <a:lnTo>
                  <a:pt x="1329" y="1723"/>
                </a:lnTo>
                <a:lnTo>
                  <a:pt x="1211" y="1745"/>
                </a:lnTo>
                <a:lnTo>
                  <a:pt x="1185" y="1729"/>
                </a:lnTo>
                <a:lnTo>
                  <a:pt x="1174" y="1729"/>
                </a:lnTo>
                <a:lnTo>
                  <a:pt x="1155" y="1729"/>
                </a:lnTo>
                <a:lnTo>
                  <a:pt x="1144" y="1729"/>
                </a:lnTo>
                <a:lnTo>
                  <a:pt x="1142" y="1705"/>
                </a:lnTo>
                <a:lnTo>
                  <a:pt x="1132" y="1683"/>
                </a:lnTo>
                <a:lnTo>
                  <a:pt x="1132" y="1644"/>
                </a:lnTo>
                <a:lnTo>
                  <a:pt x="1111" y="1624"/>
                </a:lnTo>
                <a:lnTo>
                  <a:pt x="1107" y="1600"/>
                </a:lnTo>
                <a:lnTo>
                  <a:pt x="1093" y="1591"/>
                </a:lnTo>
                <a:lnTo>
                  <a:pt x="1079" y="1573"/>
                </a:lnTo>
                <a:lnTo>
                  <a:pt x="1077" y="1551"/>
                </a:lnTo>
                <a:lnTo>
                  <a:pt x="1068" y="1529"/>
                </a:lnTo>
                <a:lnTo>
                  <a:pt x="1058" y="1512"/>
                </a:lnTo>
                <a:lnTo>
                  <a:pt x="1035" y="1512"/>
                </a:lnTo>
                <a:lnTo>
                  <a:pt x="1017" y="1512"/>
                </a:lnTo>
                <a:lnTo>
                  <a:pt x="1010" y="1512"/>
                </a:lnTo>
                <a:lnTo>
                  <a:pt x="1003" y="1549"/>
                </a:lnTo>
                <a:lnTo>
                  <a:pt x="1003" y="1573"/>
                </a:lnTo>
                <a:lnTo>
                  <a:pt x="1003" y="1602"/>
                </a:lnTo>
                <a:lnTo>
                  <a:pt x="1003" y="1633"/>
                </a:lnTo>
                <a:lnTo>
                  <a:pt x="1003" y="1655"/>
                </a:lnTo>
                <a:lnTo>
                  <a:pt x="982" y="1666"/>
                </a:lnTo>
                <a:lnTo>
                  <a:pt x="968" y="1683"/>
                </a:lnTo>
                <a:lnTo>
                  <a:pt x="940" y="1655"/>
                </a:lnTo>
                <a:lnTo>
                  <a:pt x="924" y="1613"/>
                </a:lnTo>
                <a:lnTo>
                  <a:pt x="927" y="1567"/>
                </a:lnTo>
                <a:lnTo>
                  <a:pt x="903" y="1496"/>
                </a:lnTo>
                <a:lnTo>
                  <a:pt x="892" y="1457"/>
                </a:lnTo>
                <a:lnTo>
                  <a:pt x="859" y="1432"/>
                </a:lnTo>
                <a:lnTo>
                  <a:pt x="827" y="1408"/>
                </a:lnTo>
                <a:lnTo>
                  <a:pt x="809" y="1373"/>
                </a:lnTo>
                <a:lnTo>
                  <a:pt x="797" y="1346"/>
                </a:lnTo>
                <a:lnTo>
                  <a:pt x="765" y="1340"/>
                </a:lnTo>
                <a:lnTo>
                  <a:pt x="758" y="1324"/>
                </a:lnTo>
                <a:lnTo>
                  <a:pt x="735" y="1324"/>
                </a:lnTo>
                <a:lnTo>
                  <a:pt x="721" y="1351"/>
                </a:lnTo>
                <a:lnTo>
                  <a:pt x="702" y="1373"/>
                </a:lnTo>
                <a:lnTo>
                  <a:pt x="742" y="1397"/>
                </a:lnTo>
                <a:lnTo>
                  <a:pt x="762" y="1432"/>
                </a:lnTo>
                <a:lnTo>
                  <a:pt x="799" y="1476"/>
                </a:lnTo>
                <a:lnTo>
                  <a:pt x="818" y="1496"/>
                </a:lnTo>
                <a:lnTo>
                  <a:pt x="848" y="1512"/>
                </a:lnTo>
                <a:lnTo>
                  <a:pt x="869" y="1551"/>
                </a:lnTo>
                <a:lnTo>
                  <a:pt x="841" y="1589"/>
                </a:lnTo>
                <a:lnTo>
                  <a:pt x="839" y="1573"/>
                </a:lnTo>
                <a:lnTo>
                  <a:pt x="839" y="1551"/>
                </a:lnTo>
                <a:lnTo>
                  <a:pt x="827" y="1600"/>
                </a:lnTo>
                <a:lnTo>
                  <a:pt x="820" y="1639"/>
                </a:lnTo>
                <a:lnTo>
                  <a:pt x="797" y="1646"/>
                </a:lnTo>
                <a:lnTo>
                  <a:pt x="806" y="1600"/>
                </a:lnTo>
                <a:lnTo>
                  <a:pt x="799" y="1573"/>
                </a:lnTo>
                <a:lnTo>
                  <a:pt x="772" y="1556"/>
                </a:lnTo>
                <a:lnTo>
                  <a:pt x="758" y="1549"/>
                </a:lnTo>
                <a:lnTo>
                  <a:pt x="744" y="1527"/>
                </a:lnTo>
                <a:lnTo>
                  <a:pt x="721" y="1505"/>
                </a:lnTo>
                <a:lnTo>
                  <a:pt x="702" y="1490"/>
                </a:lnTo>
                <a:lnTo>
                  <a:pt x="686" y="1461"/>
                </a:lnTo>
                <a:lnTo>
                  <a:pt x="665" y="1446"/>
                </a:lnTo>
                <a:lnTo>
                  <a:pt x="649" y="1415"/>
                </a:lnTo>
                <a:lnTo>
                  <a:pt x="647" y="1390"/>
                </a:lnTo>
                <a:lnTo>
                  <a:pt x="631" y="1384"/>
                </a:lnTo>
                <a:lnTo>
                  <a:pt x="614" y="1364"/>
                </a:lnTo>
                <a:lnTo>
                  <a:pt x="580" y="1364"/>
                </a:lnTo>
                <a:lnTo>
                  <a:pt x="550" y="1373"/>
                </a:lnTo>
                <a:lnTo>
                  <a:pt x="515" y="1364"/>
                </a:lnTo>
                <a:lnTo>
                  <a:pt x="455" y="1373"/>
                </a:lnTo>
                <a:lnTo>
                  <a:pt x="413" y="1375"/>
                </a:lnTo>
                <a:lnTo>
                  <a:pt x="399" y="1386"/>
                </a:lnTo>
                <a:lnTo>
                  <a:pt x="397" y="1415"/>
                </a:lnTo>
                <a:lnTo>
                  <a:pt x="397" y="1450"/>
                </a:lnTo>
                <a:lnTo>
                  <a:pt x="369" y="1487"/>
                </a:lnTo>
                <a:lnTo>
                  <a:pt x="353" y="1501"/>
                </a:lnTo>
                <a:lnTo>
                  <a:pt x="346" y="1512"/>
                </a:lnTo>
                <a:lnTo>
                  <a:pt x="332" y="1549"/>
                </a:lnTo>
                <a:lnTo>
                  <a:pt x="323" y="1567"/>
                </a:lnTo>
                <a:lnTo>
                  <a:pt x="337" y="1582"/>
                </a:lnTo>
                <a:lnTo>
                  <a:pt x="337" y="1613"/>
                </a:lnTo>
                <a:lnTo>
                  <a:pt x="332" y="1628"/>
                </a:lnTo>
                <a:lnTo>
                  <a:pt x="323" y="1646"/>
                </a:lnTo>
                <a:lnTo>
                  <a:pt x="302" y="1683"/>
                </a:lnTo>
                <a:lnTo>
                  <a:pt x="291" y="1668"/>
                </a:lnTo>
                <a:lnTo>
                  <a:pt x="279" y="1679"/>
                </a:lnTo>
                <a:lnTo>
                  <a:pt x="261" y="1694"/>
                </a:lnTo>
                <a:lnTo>
                  <a:pt x="235" y="1696"/>
                </a:lnTo>
                <a:lnTo>
                  <a:pt x="210" y="1723"/>
                </a:lnTo>
                <a:lnTo>
                  <a:pt x="184" y="1729"/>
                </a:lnTo>
                <a:lnTo>
                  <a:pt x="159" y="1729"/>
                </a:lnTo>
                <a:lnTo>
                  <a:pt x="131" y="1729"/>
                </a:lnTo>
                <a:lnTo>
                  <a:pt x="76" y="1745"/>
                </a:lnTo>
                <a:lnTo>
                  <a:pt x="53" y="1745"/>
                </a:lnTo>
                <a:lnTo>
                  <a:pt x="41" y="1707"/>
                </a:lnTo>
                <a:lnTo>
                  <a:pt x="27" y="1666"/>
                </a:lnTo>
                <a:lnTo>
                  <a:pt x="18" y="1624"/>
                </a:lnTo>
                <a:lnTo>
                  <a:pt x="13" y="1582"/>
                </a:lnTo>
                <a:lnTo>
                  <a:pt x="13" y="1529"/>
                </a:lnTo>
                <a:lnTo>
                  <a:pt x="0" y="1461"/>
                </a:lnTo>
              </a:path>
            </a:pathLst>
          </a:custGeom>
          <a:solidFill>
            <a:srgbClr val="CBCBCB"/>
          </a:solidFill>
          <a:ln w="12700" cap="rnd" cmpd="sng">
            <a:solidFill>
              <a:schemeClr val="bg2"/>
            </a:solidFill>
            <a:prstDash val="solid"/>
            <a:round/>
            <a:headEnd/>
            <a:tailEnd/>
          </a:ln>
          <a:effectLst/>
        </p:spPr>
        <p:txBody>
          <a:bodyPr>
            <a:prstTxWarp prst="textNoShape">
              <a:avLst/>
            </a:prstTxWarp>
          </a:bodyPr>
          <a:lstStyle/>
          <a:p>
            <a:endParaRPr lang="nn-NO"/>
          </a:p>
        </p:txBody>
      </p:sp>
      <p:sp>
        <p:nvSpPr>
          <p:cNvPr id="943110" name="Line 6"/>
          <p:cNvSpPr>
            <a:spLocks noChangeShapeType="1"/>
          </p:cNvSpPr>
          <p:nvPr/>
        </p:nvSpPr>
        <p:spPr bwMode="auto">
          <a:xfrm flipH="1" flipV="1">
            <a:off x="533400" y="2933700"/>
            <a:ext cx="0" cy="736600"/>
          </a:xfrm>
          <a:prstGeom prst="line">
            <a:avLst/>
          </a:prstGeom>
          <a:noFill/>
          <a:ln w="12700">
            <a:solidFill>
              <a:schemeClr val="bg1"/>
            </a:solidFill>
            <a:round/>
            <a:headEnd type="none" w="sm" len="sm"/>
            <a:tailEnd type="stealth" w="med" len="lg"/>
          </a:ln>
          <a:effectLst/>
        </p:spPr>
        <p:txBody>
          <a:bodyPr wrap="none" anchor="ctr">
            <a:prstTxWarp prst="textNoShape">
              <a:avLst/>
            </a:prstTxWarp>
          </a:bodyPr>
          <a:lstStyle/>
          <a:p>
            <a:endParaRPr lang="nn-NO"/>
          </a:p>
        </p:txBody>
      </p:sp>
      <p:sp>
        <p:nvSpPr>
          <p:cNvPr id="943111" name="Line 7"/>
          <p:cNvSpPr>
            <a:spLocks noChangeShapeType="1"/>
          </p:cNvSpPr>
          <p:nvPr/>
        </p:nvSpPr>
        <p:spPr bwMode="auto">
          <a:xfrm flipH="1" flipV="1">
            <a:off x="7378700" y="4318000"/>
            <a:ext cx="12700" cy="1270000"/>
          </a:xfrm>
          <a:prstGeom prst="line">
            <a:avLst/>
          </a:prstGeom>
          <a:noFill/>
          <a:ln w="12700">
            <a:solidFill>
              <a:schemeClr val="bg1"/>
            </a:solidFill>
            <a:round/>
            <a:headEnd type="none" w="sm" len="sm"/>
            <a:tailEnd type="stealth" w="med" len="lg"/>
          </a:ln>
          <a:effectLst/>
        </p:spPr>
        <p:txBody>
          <a:bodyPr wrap="none" anchor="ctr">
            <a:prstTxWarp prst="textNoShape">
              <a:avLst/>
            </a:prstTxWarp>
          </a:bodyPr>
          <a:lstStyle/>
          <a:p>
            <a:endParaRPr lang="nn-NO"/>
          </a:p>
        </p:txBody>
      </p:sp>
      <p:sp>
        <p:nvSpPr>
          <p:cNvPr id="943112" name="Line 8"/>
          <p:cNvSpPr>
            <a:spLocks noChangeShapeType="1"/>
          </p:cNvSpPr>
          <p:nvPr/>
        </p:nvSpPr>
        <p:spPr bwMode="auto">
          <a:xfrm flipH="1">
            <a:off x="1981200" y="2984500"/>
            <a:ext cx="533400" cy="1335088"/>
          </a:xfrm>
          <a:prstGeom prst="line">
            <a:avLst/>
          </a:prstGeom>
          <a:noFill/>
          <a:ln w="5080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13" name="Line 9"/>
          <p:cNvSpPr>
            <a:spLocks noChangeShapeType="1"/>
          </p:cNvSpPr>
          <p:nvPr/>
        </p:nvSpPr>
        <p:spPr bwMode="auto">
          <a:xfrm flipH="1" flipV="1">
            <a:off x="1963738" y="4316413"/>
            <a:ext cx="1941512" cy="727075"/>
          </a:xfrm>
          <a:prstGeom prst="line">
            <a:avLst/>
          </a:prstGeom>
          <a:noFill/>
          <a:ln w="5080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14" name="Line 10"/>
          <p:cNvSpPr>
            <a:spLocks noChangeShapeType="1"/>
          </p:cNvSpPr>
          <p:nvPr/>
        </p:nvSpPr>
        <p:spPr bwMode="auto">
          <a:xfrm flipH="1">
            <a:off x="4997450" y="3587750"/>
            <a:ext cx="2243138" cy="0"/>
          </a:xfrm>
          <a:prstGeom prst="line">
            <a:avLst/>
          </a:prstGeom>
          <a:noFill/>
          <a:ln w="5080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15" name="Line 11"/>
          <p:cNvSpPr>
            <a:spLocks noChangeShapeType="1"/>
          </p:cNvSpPr>
          <p:nvPr/>
        </p:nvSpPr>
        <p:spPr bwMode="auto">
          <a:xfrm flipV="1">
            <a:off x="3905250" y="3587750"/>
            <a:ext cx="1092200" cy="1455738"/>
          </a:xfrm>
          <a:prstGeom prst="line">
            <a:avLst/>
          </a:prstGeom>
          <a:noFill/>
          <a:ln w="5080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16" name="Line 12"/>
          <p:cNvSpPr>
            <a:spLocks noChangeShapeType="1"/>
          </p:cNvSpPr>
          <p:nvPr/>
        </p:nvSpPr>
        <p:spPr bwMode="auto">
          <a:xfrm>
            <a:off x="2514600" y="2984500"/>
            <a:ext cx="2543175" cy="603250"/>
          </a:xfrm>
          <a:prstGeom prst="line">
            <a:avLst/>
          </a:prstGeom>
          <a:noFill/>
          <a:ln w="5080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2" name="Group 13"/>
          <p:cNvGrpSpPr>
            <a:grpSpLocks/>
          </p:cNvGrpSpPr>
          <p:nvPr/>
        </p:nvGrpSpPr>
        <p:grpSpPr bwMode="auto">
          <a:xfrm>
            <a:off x="60325" y="3517900"/>
            <a:ext cx="930275" cy="731838"/>
            <a:chOff x="2438" y="736"/>
            <a:chExt cx="1259" cy="992"/>
          </a:xfrm>
        </p:grpSpPr>
        <p:sp>
          <p:nvSpPr>
            <p:cNvPr id="943118" name="Freeform 14"/>
            <p:cNvSpPr>
              <a:spLocks/>
            </p:cNvSpPr>
            <p:nvPr/>
          </p:nvSpPr>
          <p:spPr bwMode="auto">
            <a:xfrm>
              <a:off x="2622" y="1301"/>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12700" cap="rnd" cmpd="sng">
              <a:solidFill>
                <a:schemeClr val="bg1"/>
              </a:solidFill>
              <a:prstDash val="solid"/>
              <a:round/>
              <a:headEnd/>
              <a:tailEnd/>
            </a:ln>
            <a:effectLst/>
          </p:spPr>
          <p:txBody>
            <a:bodyPr>
              <a:prstTxWarp prst="textNoShape">
                <a:avLst/>
              </a:prstTxWarp>
            </a:bodyPr>
            <a:lstStyle/>
            <a:p>
              <a:endParaRPr lang="nn-NO"/>
            </a:p>
          </p:txBody>
        </p:sp>
        <p:sp>
          <p:nvSpPr>
            <p:cNvPr id="943119" name="Freeform 15"/>
            <p:cNvSpPr>
              <a:spLocks/>
            </p:cNvSpPr>
            <p:nvPr/>
          </p:nvSpPr>
          <p:spPr bwMode="auto">
            <a:xfrm>
              <a:off x="3407" y="1287"/>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9525" cap="rnd">
              <a:solidFill>
                <a:schemeClr val="bg1"/>
              </a:solidFill>
              <a:round/>
              <a:headEnd/>
              <a:tailEnd/>
            </a:ln>
            <a:effectLst/>
          </p:spPr>
          <p:txBody>
            <a:bodyPr>
              <a:prstTxWarp prst="textNoShape">
                <a:avLst/>
              </a:prstTxWarp>
            </a:bodyPr>
            <a:lstStyle/>
            <a:p>
              <a:endParaRPr lang="nn-NO"/>
            </a:p>
          </p:txBody>
        </p:sp>
        <p:sp>
          <p:nvSpPr>
            <p:cNvPr id="943120" name="Freeform 16"/>
            <p:cNvSpPr>
              <a:spLocks/>
            </p:cNvSpPr>
            <p:nvPr/>
          </p:nvSpPr>
          <p:spPr bwMode="auto">
            <a:xfrm>
              <a:off x="3528" y="1303"/>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12700" cap="rnd" cmpd="sng">
              <a:solidFill>
                <a:schemeClr val="bg1"/>
              </a:solidFill>
              <a:prstDash val="solid"/>
              <a:round/>
              <a:headEnd/>
              <a:tailEnd/>
            </a:ln>
            <a:effectLst/>
          </p:spPr>
          <p:txBody>
            <a:bodyPr>
              <a:prstTxWarp prst="textNoShape">
                <a:avLst/>
              </a:prstTxWarp>
            </a:bodyPr>
            <a:lstStyle/>
            <a:p>
              <a:endParaRPr lang="nn-NO"/>
            </a:p>
          </p:txBody>
        </p:sp>
        <p:sp>
          <p:nvSpPr>
            <p:cNvPr id="943121" name="Rectangle 17"/>
            <p:cNvSpPr>
              <a:spLocks noChangeArrowheads="1"/>
            </p:cNvSpPr>
            <p:nvPr/>
          </p:nvSpPr>
          <p:spPr bwMode="auto">
            <a:xfrm>
              <a:off x="2622" y="1415"/>
              <a:ext cx="904" cy="199"/>
            </a:xfrm>
            <a:prstGeom prst="rect">
              <a:avLst/>
            </a:prstGeom>
            <a:gradFill rotWithShape="0">
              <a:gsLst>
                <a:gs pos="0">
                  <a:srgbClr val="919191"/>
                </a:gs>
                <a:gs pos="100000">
                  <a:srgbClr val="919191">
                    <a:gamma/>
                    <a:shade val="80000"/>
                    <a:invGamma/>
                  </a:srgbClr>
                </a:gs>
              </a:gsLst>
              <a:lin ang="5400000" scaled="1"/>
            </a:gradFill>
            <a:ln w="12700">
              <a:solidFill>
                <a:schemeClr val="bg1"/>
              </a:solidFill>
              <a:miter lim="800000"/>
              <a:headEnd/>
              <a:tailEnd/>
            </a:ln>
            <a:effectLst/>
          </p:spPr>
          <p:txBody>
            <a:bodyPr wrap="none" anchor="ctr">
              <a:prstTxWarp prst="textNoShape">
                <a:avLst/>
              </a:prstTxWarp>
            </a:bodyPr>
            <a:lstStyle/>
            <a:p>
              <a:endParaRPr lang="nn-NO"/>
            </a:p>
          </p:txBody>
        </p:sp>
        <p:sp>
          <p:nvSpPr>
            <p:cNvPr id="943122" name="Line 18"/>
            <p:cNvSpPr>
              <a:spLocks noChangeShapeType="1"/>
            </p:cNvSpPr>
            <p:nvPr/>
          </p:nvSpPr>
          <p:spPr bwMode="auto">
            <a:xfrm>
              <a:off x="2632" y="1439"/>
              <a:ext cx="892" cy="0"/>
            </a:xfrm>
            <a:prstGeom prst="line">
              <a:avLst/>
            </a:prstGeom>
            <a:noFill/>
            <a:ln w="1270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23" name="Line 19"/>
            <p:cNvSpPr>
              <a:spLocks noChangeShapeType="1"/>
            </p:cNvSpPr>
            <p:nvPr/>
          </p:nvSpPr>
          <p:spPr bwMode="auto">
            <a:xfrm flipH="1">
              <a:off x="3258" y="1463"/>
              <a:ext cx="244" cy="0"/>
            </a:xfrm>
            <a:prstGeom prst="line">
              <a:avLst/>
            </a:prstGeom>
            <a:noFill/>
            <a:ln w="2540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24" name="Rectangle 20"/>
            <p:cNvSpPr>
              <a:spLocks noChangeArrowheads="1"/>
            </p:cNvSpPr>
            <p:nvPr/>
          </p:nvSpPr>
          <p:spPr bwMode="auto">
            <a:xfrm>
              <a:off x="2785" y="1360"/>
              <a:ext cx="619" cy="23"/>
            </a:xfrm>
            <a:prstGeom prst="rect">
              <a:avLst/>
            </a:prstGeom>
            <a:solidFill>
              <a:srgbClr val="676767"/>
            </a:solidFill>
            <a:ln w="12700">
              <a:solidFill>
                <a:schemeClr val="bg1"/>
              </a:solidFill>
              <a:miter lim="800000"/>
              <a:headEnd/>
              <a:tailEnd/>
            </a:ln>
            <a:effectLst/>
          </p:spPr>
          <p:txBody>
            <a:bodyPr wrap="none" anchor="ctr">
              <a:prstTxWarp prst="textNoShape">
                <a:avLst/>
              </a:prstTxWarp>
            </a:bodyPr>
            <a:lstStyle/>
            <a:p>
              <a:endParaRPr lang="nn-NO"/>
            </a:p>
          </p:txBody>
        </p:sp>
        <p:sp>
          <p:nvSpPr>
            <p:cNvPr id="943125" name="Freeform 21"/>
            <p:cNvSpPr>
              <a:spLocks/>
            </p:cNvSpPr>
            <p:nvPr/>
          </p:nvSpPr>
          <p:spPr bwMode="auto">
            <a:xfrm>
              <a:off x="2977" y="1294"/>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12700" cap="rnd" cmpd="sng">
              <a:solidFill>
                <a:schemeClr val="bg1"/>
              </a:solidFill>
              <a:prstDash val="solid"/>
              <a:round/>
              <a:headEnd/>
              <a:tailEnd/>
            </a:ln>
            <a:effectLst/>
          </p:spPr>
          <p:txBody>
            <a:bodyPr>
              <a:prstTxWarp prst="textNoShape">
                <a:avLst/>
              </a:prstTxWarp>
            </a:bodyPr>
            <a:lstStyle/>
            <a:p>
              <a:endParaRPr lang="nn-NO"/>
            </a:p>
          </p:txBody>
        </p:sp>
        <p:sp>
          <p:nvSpPr>
            <p:cNvPr id="943126" name="Rectangle 22"/>
            <p:cNvSpPr>
              <a:spLocks noChangeArrowheads="1"/>
            </p:cNvSpPr>
            <p:nvPr/>
          </p:nvSpPr>
          <p:spPr bwMode="auto">
            <a:xfrm>
              <a:off x="2751" y="775"/>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12700">
              <a:solidFill>
                <a:schemeClr val="bg1"/>
              </a:solidFill>
              <a:miter lim="800000"/>
              <a:headEnd/>
              <a:tailEnd/>
            </a:ln>
            <a:effectLst/>
          </p:spPr>
          <p:txBody>
            <a:bodyPr wrap="none" anchor="ctr">
              <a:prstTxWarp prst="textNoShape">
                <a:avLst/>
              </a:prstTxWarp>
            </a:bodyPr>
            <a:lstStyle/>
            <a:p>
              <a:endParaRPr lang="nn-NO"/>
            </a:p>
          </p:txBody>
        </p:sp>
        <p:sp>
          <p:nvSpPr>
            <p:cNvPr id="943127" name="Rectangle 23"/>
            <p:cNvSpPr>
              <a:spLocks noChangeArrowheads="1"/>
            </p:cNvSpPr>
            <p:nvPr/>
          </p:nvSpPr>
          <p:spPr bwMode="auto">
            <a:xfrm>
              <a:off x="2841" y="834"/>
              <a:ext cx="577" cy="405"/>
            </a:xfrm>
            <a:prstGeom prst="rect">
              <a:avLst/>
            </a:prstGeom>
            <a:solidFill>
              <a:srgbClr val="808080"/>
            </a:solidFill>
            <a:ln w="12700">
              <a:solidFill>
                <a:schemeClr val="bg1"/>
              </a:solidFill>
              <a:miter lim="800000"/>
              <a:headEnd/>
              <a:tailEnd/>
            </a:ln>
            <a:effectLst/>
          </p:spPr>
          <p:txBody>
            <a:bodyPr wrap="none" anchor="ctr">
              <a:prstTxWarp prst="textNoShape">
                <a:avLst/>
              </a:prstTxWarp>
            </a:bodyPr>
            <a:lstStyle/>
            <a:p>
              <a:endParaRPr lang="nn-NO"/>
            </a:p>
          </p:txBody>
        </p:sp>
        <p:sp>
          <p:nvSpPr>
            <p:cNvPr id="943128" name="Rectangle 24"/>
            <p:cNvSpPr>
              <a:spLocks noChangeArrowheads="1"/>
            </p:cNvSpPr>
            <p:nvPr/>
          </p:nvSpPr>
          <p:spPr bwMode="auto">
            <a:xfrm>
              <a:off x="3396" y="1280"/>
              <a:ext cx="10" cy="8"/>
            </a:xfrm>
            <a:prstGeom prst="rect">
              <a:avLst/>
            </a:prstGeom>
            <a:solidFill>
              <a:srgbClr val="008000"/>
            </a:solidFill>
            <a:ln w="12700">
              <a:solidFill>
                <a:schemeClr val="bg1"/>
              </a:solidFill>
              <a:miter lim="800000"/>
              <a:headEnd/>
              <a:tailEnd/>
            </a:ln>
            <a:effectLst/>
          </p:spPr>
          <p:txBody>
            <a:bodyPr wrap="none" anchor="ctr">
              <a:prstTxWarp prst="textNoShape">
                <a:avLst/>
              </a:prstTxWarp>
            </a:bodyPr>
            <a:lstStyle/>
            <a:p>
              <a:endParaRPr lang="nn-NO"/>
            </a:p>
          </p:txBody>
        </p:sp>
        <p:sp>
          <p:nvSpPr>
            <p:cNvPr id="943129" name="Rectangle 25"/>
            <p:cNvSpPr>
              <a:spLocks noChangeArrowheads="1"/>
            </p:cNvSpPr>
            <p:nvPr/>
          </p:nvSpPr>
          <p:spPr bwMode="auto">
            <a:xfrm>
              <a:off x="2877" y="854"/>
              <a:ext cx="511" cy="357"/>
            </a:xfrm>
            <a:prstGeom prst="rect">
              <a:avLst/>
            </a:prstGeom>
            <a:solidFill>
              <a:srgbClr val="00C3DF"/>
            </a:solidFill>
            <a:ln w="1270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3" name="Group 26"/>
            <p:cNvGrpSpPr>
              <a:grpSpLocks/>
            </p:cNvGrpSpPr>
            <p:nvPr/>
          </p:nvGrpSpPr>
          <p:grpSpPr bwMode="auto">
            <a:xfrm>
              <a:off x="2438" y="1596"/>
              <a:ext cx="1143" cy="132"/>
              <a:chOff x="2438" y="1596"/>
              <a:chExt cx="1143" cy="132"/>
            </a:xfrm>
          </p:grpSpPr>
          <p:sp>
            <p:nvSpPr>
              <p:cNvPr id="943131" name="Rectangle 27"/>
              <p:cNvSpPr>
                <a:spLocks noChangeArrowheads="1"/>
              </p:cNvSpPr>
              <p:nvPr/>
            </p:nvSpPr>
            <p:spPr bwMode="auto">
              <a:xfrm>
                <a:off x="2444" y="1701"/>
                <a:ext cx="1011" cy="23"/>
              </a:xfrm>
              <a:prstGeom prst="rect">
                <a:avLst/>
              </a:prstGeom>
              <a:gradFill rotWithShape="0">
                <a:gsLst>
                  <a:gs pos="0">
                    <a:srgbClr val="C0C0C0"/>
                  </a:gs>
                  <a:gs pos="100000">
                    <a:srgbClr val="C0C0C0">
                      <a:gamma/>
                      <a:shade val="80000"/>
                      <a:invGamma/>
                    </a:srgbClr>
                  </a:gs>
                </a:gsLst>
                <a:lin ang="5400000" scaled="1"/>
              </a:gradFill>
              <a:ln w="12700">
                <a:solidFill>
                  <a:schemeClr val="bg1"/>
                </a:solidFill>
                <a:miter lim="800000"/>
                <a:headEnd/>
                <a:tailEnd/>
              </a:ln>
              <a:effectLst/>
            </p:spPr>
            <p:txBody>
              <a:bodyPr wrap="none" anchor="ctr">
                <a:prstTxWarp prst="textNoShape">
                  <a:avLst/>
                </a:prstTxWarp>
              </a:bodyPr>
              <a:lstStyle/>
              <a:p>
                <a:endParaRPr lang="nn-NO"/>
              </a:p>
            </p:txBody>
          </p:sp>
          <p:sp>
            <p:nvSpPr>
              <p:cNvPr id="943132" name="Freeform 28"/>
              <p:cNvSpPr>
                <a:spLocks/>
              </p:cNvSpPr>
              <p:nvPr/>
            </p:nvSpPr>
            <p:spPr bwMode="auto">
              <a:xfrm>
                <a:off x="2438" y="1596"/>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12700" cap="rnd" cmpd="sng">
                <a:solidFill>
                  <a:schemeClr val="bg1"/>
                </a:solidFill>
                <a:prstDash val="solid"/>
                <a:round/>
                <a:headEnd/>
                <a:tailEnd/>
              </a:ln>
              <a:effectLst/>
            </p:spPr>
            <p:txBody>
              <a:bodyPr>
                <a:prstTxWarp prst="textNoShape">
                  <a:avLst/>
                </a:prstTxWarp>
              </a:bodyPr>
              <a:lstStyle/>
              <a:p>
                <a:endParaRPr lang="nn-NO"/>
              </a:p>
            </p:txBody>
          </p:sp>
          <p:sp>
            <p:nvSpPr>
              <p:cNvPr id="943133" name="Freeform 29"/>
              <p:cNvSpPr>
                <a:spLocks/>
              </p:cNvSpPr>
              <p:nvPr/>
            </p:nvSpPr>
            <p:spPr bwMode="auto">
              <a:xfrm>
                <a:off x="3458" y="1598"/>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12700" cap="rnd" cmpd="sng">
                <a:solidFill>
                  <a:schemeClr val="bg1"/>
                </a:solidFill>
                <a:prstDash val="solid"/>
                <a:round/>
                <a:headEnd/>
                <a:tailEnd/>
              </a:ln>
              <a:effectLst/>
            </p:spPr>
            <p:txBody>
              <a:bodyPr>
                <a:prstTxWarp prst="textNoShape">
                  <a:avLst/>
                </a:prstTxWarp>
              </a:bodyPr>
              <a:lstStyle/>
              <a:p>
                <a:endParaRPr lang="nn-NO"/>
              </a:p>
            </p:txBody>
          </p:sp>
        </p:grpSp>
        <p:sp>
          <p:nvSpPr>
            <p:cNvPr id="943134" name="Freeform 30"/>
            <p:cNvSpPr>
              <a:spLocks/>
            </p:cNvSpPr>
            <p:nvPr/>
          </p:nvSpPr>
          <p:spPr bwMode="auto">
            <a:xfrm>
              <a:off x="2746" y="736"/>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12700" cap="rnd" cmpd="sng">
              <a:solidFill>
                <a:schemeClr val="bg1"/>
              </a:solidFill>
              <a:prstDash val="solid"/>
              <a:round/>
              <a:headEnd/>
              <a:tailEnd/>
            </a:ln>
            <a:effectLst/>
          </p:spPr>
          <p:txBody>
            <a:bodyPr>
              <a:prstTxWarp prst="textNoShape">
                <a:avLst/>
              </a:prstTxWarp>
            </a:bodyPr>
            <a:lstStyle/>
            <a:p>
              <a:endParaRPr lang="nn-NO"/>
            </a:p>
          </p:txBody>
        </p:sp>
        <p:sp>
          <p:nvSpPr>
            <p:cNvPr id="943135" name="Freeform 31"/>
            <p:cNvSpPr>
              <a:spLocks/>
            </p:cNvSpPr>
            <p:nvPr/>
          </p:nvSpPr>
          <p:spPr bwMode="auto">
            <a:xfrm>
              <a:off x="3502" y="737"/>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12700" cap="rnd" cmpd="sng">
              <a:solidFill>
                <a:schemeClr val="bg1"/>
              </a:solidFill>
              <a:prstDash val="solid"/>
              <a:round/>
              <a:headEnd/>
              <a:tailEnd/>
            </a:ln>
            <a:effectLst/>
          </p:spPr>
          <p:txBody>
            <a:bodyPr>
              <a:prstTxWarp prst="textNoShape">
                <a:avLst/>
              </a:prstTxWarp>
            </a:bodyPr>
            <a:lstStyle/>
            <a:p>
              <a:endParaRPr lang="nn-NO"/>
            </a:p>
          </p:txBody>
        </p:sp>
      </p:grpSp>
      <p:grpSp>
        <p:nvGrpSpPr>
          <p:cNvPr id="4" name="Group 32"/>
          <p:cNvGrpSpPr>
            <a:grpSpLocks/>
          </p:cNvGrpSpPr>
          <p:nvPr/>
        </p:nvGrpSpPr>
        <p:grpSpPr bwMode="auto">
          <a:xfrm>
            <a:off x="381000" y="2527300"/>
            <a:ext cx="2133600" cy="762000"/>
            <a:chOff x="240" y="1680"/>
            <a:chExt cx="1344" cy="480"/>
          </a:xfrm>
        </p:grpSpPr>
        <p:grpSp>
          <p:nvGrpSpPr>
            <p:cNvPr id="5" name="Group 33"/>
            <p:cNvGrpSpPr>
              <a:grpSpLocks/>
            </p:cNvGrpSpPr>
            <p:nvPr/>
          </p:nvGrpSpPr>
          <p:grpSpPr bwMode="auto">
            <a:xfrm>
              <a:off x="470" y="1998"/>
              <a:ext cx="205" cy="162"/>
              <a:chOff x="662" y="2272"/>
              <a:chExt cx="1259" cy="992"/>
            </a:xfrm>
          </p:grpSpPr>
          <p:sp>
            <p:nvSpPr>
              <p:cNvPr id="943138" name="Freeform 34"/>
              <p:cNvSpPr>
                <a:spLocks/>
              </p:cNvSpPr>
              <p:nvPr/>
            </p:nvSpPr>
            <p:spPr bwMode="auto">
              <a:xfrm>
                <a:off x="846"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39" name="Freeform 35"/>
              <p:cNvSpPr>
                <a:spLocks/>
              </p:cNvSpPr>
              <p:nvPr/>
            </p:nvSpPr>
            <p:spPr bwMode="auto">
              <a:xfrm>
                <a:off x="1631"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140" name="Freeform 36"/>
              <p:cNvSpPr>
                <a:spLocks/>
              </p:cNvSpPr>
              <p:nvPr/>
            </p:nvSpPr>
            <p:spPr bwMode="auto">
              <a:xfrm>
                <a:off x="1752"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41" name="Rectangle 37"/>
              <p:cNvSpPr>
                <a:spLocks noChangeArrowheads="1"/>
              </p:cNvSpPr>
              <p:nvPr/>
            </p:nvSpPr>
            <p:spPr bwMode="auto">
              <a:xfrm>
                <a:off x="846"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42" name="Line 38"/>
              <p:cNvSpPr>
                <a:spLocks noChangeShapeType="1"/>
              </p:cNvSpPr>
              <p:nvPr/>
            </p:nvSpPr>
            <p:spPr bwMode="auto">
              <a:xfrm>
                <a:off x="856"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43" name="Line 39"/>
              <p:cNvSpPr>
                <a:spLocks noChangeShapeType="1"/>
              </p:cNvSpPr>
              <p:nvPr/>
            </p:nvSpPr>
            <p:spPr bwMode="auto">
              <a:xfrm flipH="1">
                <a:off x="1482"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44" name="Rectangle 40"/>
              <p:cNvSpPr>
                <a:spLocks noChangeArrowheads="1"/>
              </p:cNvSpPr>
              <p:nvPr/>
            </p:nvSpPr>
            <p:spPr bwMode="auto">
              <a:xfrm>
                <a:off x="1009"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45" name="Freeform 41"/>
              <p:cNvSpPr>
                <a:spLocks/>
              </p:cNvSpPr>
              <p:nvPr/>
            </p:nvSpPr>
            <p:spPr bwMode="auto">
              <a:xfrm>
                <a:off x="1201"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46" name="Rectangle 42"/>
              <p:cNvSpPr>
                <a:spLocks noChangeArrowheads="1"/>
              </p:cNvSpPr>
              <p:nvPr/>
            </p:nvSpPr>
            <p:spPr bwMode="auto">
              <a:xfrm>
                <a:off x="975"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47" name="Rectangle 43"/>
              <p:cNvSpPr>
                <a:spLocks noChangeArrowheads="1"/>
              </p:cNvSpPr>
              <p:nvPr/>
            </p:nvSpPr>
            <p:spPr bwMode="auto">
              <a:xfrm>
                <a:off x="1065"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48" name="Rectangle 44"/>
              <p:cNvSpPr>
                <a:spLocks noChangeArrowheads="1"/>
              </p:cNvSpPr>
              <p:nvPr/>
            </p:nvSpPr>
            <p:spPr bwMode="auto">
              <a:xfrm>
                <a:off x="1620"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49" name="Rectangle 45"/>
              <p:cNvSpPr>
                <a:spLocks noChangeArrowheads="1"/>
              </p:cNvSpPr>
              <p:nvPr/>
            </p:nvSpPr>
            <p:spPr bwMode="auto">
              <a:xfrm>
                <a:off x="1101"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6" name="Group 46"/>
              <p:cNvGrpSpPr>
                <a:grpSpLocks/>
              </p:cNvGrpSpPr>
              <p:nvPr/>
            </p:nvGrpSpPr>
            <p:grpSpPr bwMode="auto">
              <a:xfrm>
                <a:off x="662" y="3132"/>
                <a:ext cx="1143" cy="132"/>
                <a:chOff x="662" y="3132"/>
                <a:chExt cx="1143" cy="132"/>
              </a:xfrm>
            </p:grpSpPr>
            <p:sp>
              <p:nvSpPr>
                <p:cNvPr id="943151" name="Rectangle 47"/>
                <p:cNvSpPr>
                  <a:spLocks noChangeArrowheads="1"/>
                </p:cNvSpPr>
                <p:nvPr/>
              </p:nvSpPr>
              <p:spPr bwMode="auto">
                <a:xfrm>
                  <a:off x="668"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52" name="Freeform 48"/>
                <p:cNvSpPr>
                  <a:spLocks/>
                </p:cNvSpPr>
                <p:nvPr/>
              </p:nvSpPr>
              <p:spPr bwMode="auto">
                <a:xfrm>
                  <a:off x="662"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53" name="Freeform 49"/>
                <p:cNvSpPr>
                  <a:spLocks/>
                </p:cNvSpPr>
                <p:nvPr/>
              </p:nvSpPr>
              <p:spPr bwMode="auto">
                <a:xfrm>
                  <a:off x="1682"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154" name="Freeform 50"/>
              <p:cNvSpPr>
                <a:spLocks/>
              </p:cNvSpPr>
              <p:nvPr/>
            </p:nvSpPr>
            <p:spPr bwMode="auto">
              <a:xfrm>
                <a:off x="970"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55" name="Freeform 51"/>
              <p:cNvSpPr>
                <a:spLocks/>
              </p:cNvSpPr>
              <p:nvPr/>
            </p:nvSpPr>
            <p:spPr bwMode="auto">
              <a:xfrm>
                <a:off x="1726"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7" name="Group 52"/>
            <p:cNvGrpSpPr>
              <a:grpSpLocks/>
            </p:cNvGrpSpPr>
            <p:nvPr/>
          </p:nvGrpSpPr>
          <p:grpSpPr bwMode="auto">
            <a:xfrm>
              <a:off x="721" y="1994"/>
              <a:ext cx="205" cy="162"/>
              <a:chOff x="2198" y="2272"/>
              <a:chExt cx="1259" cy="992"/>
            </a:xfrm>
          </p:grpSpPr>
          <p:sp>
            <p:nvSpPr>
              <p:cNvPr id="943157" name="Freeform 53"/>
              <p:cNvSpPr>
                <a:spLocks/>
              </p:cNvSpPr>
              <p:nvPr/>
            </p:nvSpPr>
            <p:spPr bwMode="auto">
              <a:xfrm>
                <a:off x="2382"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58" name="Freeform 54"/>
              <p:cNvSpPr>
                <a:spLocks/>
              </p:cNvSpPr>
              <p:nvPr/>
            </p:nvSpPr>
            <p:spPr bwMode="auto">
              <a:xfrm>
                <a:off x="3167"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159" name="Freeform 55"/>
              <p:cNvSpPr>
                <a:spLocks/>
              </p:cNvSpPr>
              <p:nvPr/>
            </p:nvSpPr>
            <p:spPr bwMode="auto">
              <a:xfrm>
                <a:off x="3288"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60" name="Rectangle 56"/>
              <p:cNvSpPr>
                <a:spLocks noChangeArrowheads="1"/>
              </p:cNvSpPr>
              <p:nvPr/>
            </p:nvSpPr>
            <p:spPr bwMode="auto">
              <a:xfrm>
                <a:off x="2382"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61" name="Line 57"/>
              <p:cNvSpPr>
                <a:spLocks noChangeShapeType="1"/>
              </p:cNvSpPr>
              <p:nvPr/>
            </p:nvSpPr>
            <p:spPr bwMode="auto">
              <a:xfrm>
                <a:off x="2392"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62" name="Line 58"/>
              <p:cNvSpPr>
                <a:spLocks noChangeShapeType="1"/>
              </p:cNvSpPr>
              <p:nvPr/>
            </p:nvSpPr>
            <p:spPr bwMode="auto">
              <a:xfrm flipH="1">
                <a:off x="3018"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63" name="Rectangle 59"/>
              <p:cNvSpPr>
                <a:spLocks noChangeArrowheads="1"/>
              </p:cNvSpPr>
              <p:nvPr/>
            </p:nvSpPr>
            <p:spPr bwMode="auto">
              <a:xfrm>
                <a:off x="2545"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64" name="Freeform 60"/>
              <p:cNvSpPr>
                <a:spLocks/>
              </p:cNvSpPr>
              <p:nvPr/>
            </p:nvSpPr>
            <p:spPr bwMode="auto">
              <a:xfrm>
                <a:off x="2737"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65" name="Rectangle 61"/>
              <p:cNvSpPr>
                <a:spLocks noChangeArrowheads="1"/>
              </p:cNvSpPr>
              <p:nvPr/>
            </p:nvSpPr>
            <p:spPr bwMode="auto">
              <a:xfrm>
                <a:off x="2511"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66" name="Rectangle 62"/>
              <p:cNvSpPr>
                <a:spLocks noChangeArrowheads="1"/>
              </p:cNvSpPr>
              <p:nvPr/>
            </p:nvSpPr>
            <p:spPr bwMode="auto">
              <a:xfrm>
                <a:off x="2601"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67" name="Rectangle 63"/>
              <p:cNvSpPr>
                <a:spLocks noChangeArrowheads="1"/>
              </p:cNvSpPr>
              <p:nvPr/>
            </p:nvSpPr>
            <p:spPr bwMode="auto">
              <a:xfrm>
                <a:off x="3156"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68" name="Rectangle 64"/>
              <p:cNvSpPr>
                <a:spLocks noChangeArrowheads="1"/>
              </p:cNvSpPr>
              <p:nvPr/>
            </p:nvSpPr>
            <p:spPr bwMode="auto">
              <a:xfrm>
                <a:off x="2637"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8" name="Group 65"/>
              <p:cNvGrpSpPr>
                <a:grpSpLocks/>
              </p:cNvGrpSpPr>
              <p:nvPr/>
            </p:nvGrpSpPr>
            <p:grpSpPr bwMode="auto">
              <a:xfrm>
                <a:off x="2198" y="3132"/>
                <a:ext cx="1143" cy="132"/>
                <a:chOff x="2198" y="3132"/>
                <a:chExt cx="1143" cy="132"/>
              </a:xfrm>
            </p:grpSpPr>
            <p:sp>
              <p:nvSpPr>
                <p:cNvPr id="943170" name="Rectangle 66"/>
                <p:cNvSpPr>
                  <a:spLocks noChangeArrowheads="1"/>
                </p:cNvSpPr>
                <p:nvPr/>
              </p:nvSpPr>
              <p:spPr bwMode="auto">
                <a:xfrm>
                  <a:off x="2204"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71" name="Freeform 67"/>
                <p:cNvSpPr>
                  <a:spLocks/>
                </p:cNvSpPr>
                <p:nvPr/>
              </p:nvSpPr>
              <p:spPr bwMode="auto">
                <a:xfrm>
                  <a:off x="2198"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72" name="Freeform 68"/>
                <p:cNvSpPr>
                  <a:spLocks/>
                </p:cNvSpPr>
                <p:nvPr/>
              </p:nvSpPr>
              <p:spPr bwMode="auto">
                <a:xfrm>
                  <a:off x="3218"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173" name="Freeform 69"/>
              <p:cNvSpPr>
                <a:spLocks/>
              </p:cNvSpPr>
              <p:nvPr/>
            </p:nvSpPr>
            <p:spPr bwMode="auto">
              <a:xfrm>
                <a:off x="2506"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74" name="Freeform 70"/>
              <p:cNvSpPr>
                <a:spLocks/>
              </p:cNvSpPr>
              <p:nvPr/>
            </p:nvSpPr>
            <p:spPr bwMode="auto">
              <a:xfrm>
                <a:off x="3262"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 name="Group 71"/>
            <p:cNvGrpSpPr>
              <a:grpSpLocks/>
            </p:cNvGrpSpPr>
            <p:nvPr/>
          </p:nvGrpSpPr>
          <p:grpSpPr bwMode="auto">
            <a:xfrm>
              <a:off x="972" y="1994"/>
              <a:ext cx="206" cy="162"/>
              <a:chOff x="3734" y="2272"/>
              <a:chExt cx="1259" cy="992"/>
            </a:xfrm>
          </p:grpSpPr>
          <p:sp>
            <p:nvSpPr>
              <p:cNvPr id="943176" name="Freeform 72"/>
              <p:cNvSpPr>
                <a:spLocks/>
              </p:cNvSpPr>
              <p:nvPr/>
            </p:nvSpPr>
            <p:spPr bwMode="auto">
              <a:xfrm>
                <a:off x="3918"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77" name="Freeform 73"/>
              <p:cNvSpPr>
                <a:spLocks/>
              </p:cNvSpPr>
              <p:nvPr/>
            </p:nvSpPr>
            <p:spPr bwMode="auto">
              <a:xfrm>
                <a:off x="4703"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178" name="Freeform 74"/>
              <p:cNvSpPr>
                <a:spLocks/>
              </p:cNvSpPr>
              <p:nvPr/>
            </p:nvSpPr>
            <p:spPr bwMode="auto">
              <a:xfrm>
                <a:off x="4824"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79" name="Rectangle 75"/>
              <p:cNvSpPr>
                <a:spLocks noChangeArrowheads="1"/>
              </p:cNvSpPr>
              <p:nvPr/>
            </p:nvSpPr>
            <p:spPr bwMode="auto">
              <a:xfrm>
                <a:off x="3918"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80" name="Line 76"/>
              <p:cNvSpPr>
                <a:spLocks noChangeShapeType="1"/>
              </p:cNvSpPr>
              <p:nvPr/>
            </p:nvSpPr>
            <p:spPr bwMode="auto">
              <a:xfrm>
                <a:off x="3928"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81" name="Line 77"/>
              <p:cNvSpPr>
                <a:spLocks noChangeShapeType="1"/>
              </p:cNvSpPr>
              <p:nvPr/>
            </p:nvSpPr>
            <p:spPr bwMode="auto">
              <a:xfrm flipH="1">
                <a:off x="4554"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182" name="Rectangle 78"/>
              <p:cNvSpPr>
                <a:spLocks noChangeArrowheads="1"/>
              </p:cNvSpPr>
              <p:nvPr/>
            </p:nvSpPr>
            <p:spPr bwMode="auto">
              <a:xfrm>
                <a:off x="4081"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83" name="Freeform 79"/>
              <p:cNvSpPr>
                <a:spLocks/>
              </p:cNvSpPr>
              <p:nvPr/>
            </p:nvSpPr>
            <p:spPr bwMode="auto">
              <a:xfrm>
                <a:off x="4273"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84" name="Rectangle 80"/>
              <p:cNvSpPr>
                <a:spLocks noChangeArrowheads="1"/>
              </p:cNvSpPr>
              <p:nvPr/>
            </p:nvSpPr>
            <p:spPr bwMode="auto">
              <a:xfrm>
                <a:off x="4047"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85" name="Rectangle 81"/>
              <p:cNvSpPr>
                <a:spLocks noChangeArrowheads="1"/>
              </p:cNvSpPr>
              <p:nvPr/>
            </p:nvSpPr>
            <p:spPr bwMode="auto">
              <a:xfrm>
                <a:off x="4137"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86" name="Rectangle 82"/>
              <p:cNvSpPr>
                <a:spLocks noChangeArrowheads="1"/>
              </p:cNvSpPr>
              <p:nvPr/>
            </p:nvSpPr>
            <p:spPr bwMode="auto">
              <a:xfrm>
                <a:off x="4692"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187" name="Rectangle 83"/>
              <p:cNvSpPr>
                <a:spLocks noChangeArrowheads="1"/>
              </p:cNvSpPr>
              <p:nvPr/>
            </p:nvSpPr>
            <p:spPr bwMode="auto">
              <a:xfrm>
                <a:off x="4173"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10" name="Group 84"/>
              <p:cNvGrpSpPr>
                <a:grpSpLocks/>
              </p:cNvGrpSpPr>
              <p:nvPr/>
            </p:nvGrpSpPr>
            <p:grpSpPr bwMode="auto">
              <a:xfrm>
                <a:off x="3734" y="3132"/>
                <a:ext cx="1143" cy="132"/>
                <a:chOff x="3734" y="3132"/>
                <a:chExt cx="1143" cy="132"/>
              </a:xfrm>
            </p:grpSpPr>
            <p:sp>
              <p:nvSpPr>
                <p:cNvPr id="943189" name="Rectangle 85"/>
                <p:cNvSpPr>
                  <a:spLocks noChangeArrowheads="1"/>
                </p:cNvSpPr>
                <p:nvPr/>
              </p:nvSpPr>
              <p:spPr bwMode="auto">
                <a:xfrm>
                  <a:off x="3740"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90" name="Freeform 86"/>
                <p:cNvSpPr>
                  <a:spLocks/>
                </p:cNvSpPr>
                <p:nvPr/>
              </p:nvSpPr>
              <p:spPr bwMode="auto">
                <a:xfrm>
                  <a:off x="3734"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91" name="Freeform 87"/>
                <p:cNvSpPr>
                  <a:spLocks/>
                </p:cNvSpPr>
                <p:nvPr/>
              </p:nvSpPr>
              <p:spPr bwMode="auto">
                <a:xfrm>
                  <a:off x="4754"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192" name="Freeform 88"/>
              <p:cNvSpPr>
                <a:spLocks/>
              </p:cNvSpPr>
              <p:nvPr/>
            </p:nvSpPr>
            <p:spPr bwMode="auto">
              <a:xfrm>
                <a:off x="4042"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93" name="Freeform 89"/>
              <p:cNvSpPr>
                <a:spLocks/>
              </p:cNvSpPr>
              <p:nvPr/>
            </p:nvSpPr>
            <p:spPr bwMode="auto">
              <a:xfrm>
                <a:off x="4798"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11" name="Group 90"/>
            <p:cNvGrpSpPr>
              <a:grpSpLocks/>
            </p:cNvGrpSpPr>
            <p:nvPr/>
          </p:nvGrpSpPr>
          <p:grpSpPr bwMode="auto">
            <a:xfrm>
              <a:off x="760" y="1743"/>
              <a:ext cx="206" cy="162"/>
              <a:chOff x="2438" y="736"/>
              <a:chExt cx="1259" cy="992"/>
            </a:xfrm>
          </p:grpSpPr>
          <p:sp>
            <p:nvSpPr>
              <p:cNvPr id="943195" name="Freeform 91"/>
              <p:cNvSpPr>
                <a:spLocks/>
              </p:cNvSpPr>
              <p:nvPr/>
            </p:nvSpPr>
            <p:spPr bwMode="auto">
              <a:xfrm>
                <a:off x="2622" y="1301"/>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96" name="Freeform 92"/>
              <p:cNvSpPr>
                <a:spLocks/>
              </p:cNvSpPr>
              <p:nvPr/>
            </p:nvSpPr>
            <p:spPr bwMode="auto">
              <a:xfrm>
                <a:off x="3407" y="1287"/>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197" name="Freeform 93"/>
              <p:cNvSpPr>
                <a:spLocks/>
              </p:cNvSpPr>
              <p:nvPr/>
            </p:nvSpPr>
            <p:spPr bwMode="auto">
              <a:xfrm>
                <a:off x="3528" y="1303"/>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198" name="Rectangle 94"/>
              <p:cNvSpPr>
                <a:spLocks noChangeArrowheads="1"/>
              </p:cNvSpPr>
              <p:nvPr/>
            </p:nvSpPr>
            <p:spPr bwMode="auto">
              <a:xfrm>
                <a:off x="2622" y="1415"/>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199" name="Line 95"/>
              <p:cNvSpPr>
                <a:spLocks noChangeShapeType="1"/>
              </p:cNvSpPr>
              <p:nvPr/>
            </p:nvSpPr>
            <p:spPr bwMode="auto">
              <a:xfrm>
                <a:off x="2632" y="1439"/>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00" name="Line 96"/>
              <p:cNvSpPr>
                <a:spLocks noChangeShapeType="1"/>
              </p:cNvSpPr>
              <p:nvPr/>
            </p:nvSpPr>
            <p:spPr bwMode="auto">
              <a:xfrm flipH="1">
                <a:off x="3258" y="1463"/>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01" name="Rectangle 97"/>
              <p:cNvSpPr>
                <a:spLocks noChangeArrowheads="1"/>
              </p:cNvSpPr>
              <p:nvPr/>
            </p:nvSpPr>
            <p:spPr bwMode="auto">
              <a:xfrm>
                <a:off x="2785" y="1360"/>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02" name="Freeform 98"/>
              <p:cNvSpPr>
                <a:spLocks/>
              </p:cNvSpPr>
              <p:nvPr/>
            </p:nvSpPr>
            <p:spPr bwMode="auto">
              <a:xfrm>
                <a:off x="2977" y="1294"/>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03" name="Rectangle 99"/>
              <p:cNvSpPr>
                <a:spLocks noChangeArrowheads="1"/>
              </p:cNvSpPr>
              <p:nvPr/>
            </p:nvSpPr>
            <p:spPr bwMode="auto">
              <a:xfrm>
                <a:off x="2751" y="775"/>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04" name="Rectangle 100"/>
              <p:cNvSpPr>
                <a:spLocks noChangeArrowheads="1"/>
              </p:cNvSpPr>
              <p:nvPr/>
            </p:nvSpPr>
            <p:spPr bwMode="auto">
              <a:xfrm>
                <a:off x="2841" y="834"/>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05" name="Rectangle 101"/>
              <p:cNvSpPr>
                <a:spLocks noChangeArrowheads="1"/>
              </p:cNvSpPr>
              <p:nvPr/>
            </p:nvSpPr>
            <p:spPr bwMode="auto">
              <a:xfrm>
                <a:off x="3396" y="1280"/>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06" name="Rectangle 102"/>
              <p:cNvSpPr>
                <a:spLocks noChangeArrowheads="1"/>
              </p:cNvSpPr>
              <p:nvPr/>
            </p:nvSpPr>
            <p:spPr bwMode="auto">
              <a:xfrm>
                <a:off x="2877" y="854"/>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12" name="Group 103"/>
              <p:cNvGrpSpPr>
                <a:grpSpLocks/>
              </p:cNvGrpSpPr>
              <p:nvPr/>
            </p:nvGrpSpPr>
            <p:grpSpPr bwMode="auto">
              <a:xfrm>
                <a:off x="2438" y="1596"/>
                <a:ext cx="1143" cy="132"/>
                <a:chOff x="2438" y="1596"/>
                <a:chExt cx="1143" cy="132"/>
              </a:xfrm>
            </p:grpSpPr>
            <p:sp>
              <p:nvSpPr>
                <p:cNvPr id="943208" name="Rectangle 104"/>
                <p:cNvSpPr>
                  <a:spLocks noChangeArrowheads="1"/>
                </p:cNvSpPr>
                <p:nvPr/>
              </p:nvSpPr>
              <p:spPr bwMode="auto">
                <a:xfrm>
                  <a:off x="2444" y="1701"/>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09" name="Freeform 105"/>
                <p:cNvSpPr>
                  <a:spLocks/>
                </p:cNvSpPr>
                <p:nvPr/>
              </p:nvSpPr>
              <p:spPr bwMode="auto">
                <a:xfrm>
                  <a:off x="2438" y="1596"/>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10" name="Freeform 106"/>
                <p:cNvSpPr>
                  <a:spLocks/>
                </p:cNvSpPr>
                <p:nvPr/>
              </p:nvSpPr>
              <p:spPr bwMode="auto">
                <a:xfrm>
                  <a:off x="3458" y="1598"/>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211" name="Freeform 107"/>
              <p:cNvSpPr>
                <a:spLocks/>
              </p:cNvSpPr>
              <p:nvPr/>
            </p:nvSpPr>
            <p:spPr bwMode="auto">
              <a:xfrm>
                <a:off x="2746" y="736"/>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12" name="Freeform 108"/>
              <p:cNvSpPr>
                <a:spLocks/>
              </p:cNvSpPr>
              <p:nvPr/>
            </p:nvSpPr>
            <p:spPr bwMode="auto">
              <a:xfrm>
                <a:off x="3502" y="737"/>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13" name="Group 109"/>
            <p:cNvGrpSpPr>
              <a:grpSpLocks/>
            </p:cNvGrpSpPr>
            <p:nvPr/>
          </p:nvGrpSpPr>
          <p:grpSpPr bwMode="auto">
            <a:xfrm>
              <a:off x="480" y="1680"/>
              <a:ext cx="120" cy="212"/>
              <a:chOff x="768" y="432"/>
              <a:chExt cx="733" cy="1295"/>
            </a:xfrm>
          </p:grpSpPr>
          <p:sp>
            <p:nvSpPr>
              <p:cNvPr id="943214" name="Rectangle 110"/>
              <p:cNvSpPr>
                <a:spLocks noChangeArrowheads="1"/>
              </p:cNvSpPr>
              <p:nvPr/>
            </p:nvSpPr>
            <p:spPr bwMode="auto">
              <a:xfrm>
                <a:off x="808" y="1154"/>
                <a:ext cx="138" cy="333"/>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15" name="Rectangle 111" descr="Mørk loddrett"/>
              <p:cNvSpPr>
                <a:spLocks noChangeArrowheads="1"/>
              </p:cNvSpPr>
              <p:nvPr/>
            </p:nvSpPr>
            <p:spPr bwMode="auto">
              <a:xfrm>
                <a:off x="771" y="701"/>
                <a:ext cx="487" cy="50"/>
              </a:xfrm>
              <a:prstGeom prst="rect">
                <a:avLst/>
              </a:prstGeom>
              <a:pattFill prst="dkVert">
                <a:fgClr>
                  <a:schemeClr val="tx1"/>
                </a:fgClr>
                <a:bgClr>
                  <a:schemeClr val="bg1"/>
                </a:bgClr>
              </a:pattFill>
              <a:ln w="6350">
                <a:solidFill>
                  <a:schemeClr val="bg1"/>
                </a:solidFill>
                <a:miter lim="800000"/>
                <a:headEnd/>
                <a:tailEnd/>
              </a:ln>
              <a:effectLst/>
            </p:spPr>
            <p:txBody>
              <a:bodyPr wrap="none" anchor="ctr">
                <a:prstTxWarp prst="textNoShape">
                  <a:avLst/>
                </a:prstTxWarp>
              </a:bodyPr>
              <a:lstStyle/>
              <a:p>
                <a:endParaRPr lang="nn-NO"/>
              </a:p>
            </p:txBody>
          </p:sp>
          <p:grpSp>
            <p:nvGrpSpPr>
              <p:cNvPr id="14" name="Group 112"/>
              <p:cNvGrpSpPr>
                <a:grpSpLocks/>
              </p:cNvGrpSpPr>
              <p:nvPr/>
            </p:nvGrpSpPr>
            <p:grpSpPr bwMode="auto">
              <a:xfrm>
                <a:off x="772" y="755"/>
                <a:ext cx="469" cy="971"/>
                <a:chOff x="772" y="755"/>
                <a:chExt cx="469" cy="971"/>
              </a:xfrm>
            </p:grpSpPr>
            <p:sp>
              <p:nvSpPr>
                <p:cNvPr id="943217" name="Rectangle 113"/>
                <p:cNvSpPr>
                  <a:spLocks noChangeArrowheads="1"/>
                </p:cNvSpPr>
                <p:nvPr/>
              </p:nvSpPr>
              <p:spPr bwMode="auto">
                <a:xfrm>
                  <a:off x="772" y="755"/>
                  <a:ext cx="203"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18" name="Rectangle 114"/>
                <p:cNvSpPr>
                  <a:spLocks noChangeArrowheads="1"/>
                </p:cNvSpPr>
                <p:nvPr/>
              </p:nvSpPr>
              <p:spPr bwMode="auto">
                <a:xfrm>
                  <a:off x="967" y="755"/>
                  <a:ext cx="274"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219" name="Rectangle 115"/>
              <p:cNvSpPr>
                <a:spLocks noChangeArrowheads="1"/>
              </p:cNvSpPr>
              <p:nvPr/>
            </p:nvSpPr>
            <p:spPr bwMode="auto">
              <a:xfrm>
                <a:off x="808" y="795"/>
                <a:ext cx="138" cy="331"/>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20" name="Rectangle 116"/>
              <p:cNvSpPr>
                <a:spLocks noChangeArrowheads="1"/>
              </p:cNvSpPr>
              <p:nvPr/>
            </p:nvSpPr>
            <p:spPr bwMode="auto">
              <a:xfrm>
                <a:off x="839" y="834"/>
                <a:ext cx="71" cy="45"/>
              </a:xfrm>
              <a:prstGeom prst="rect">
                <a:avLst/>
              </a:prstGeom>
              <a:solidFill>
                <a:srgbClr val="CECECE"/>
              </a:solidFill>
              <a:ln w="6350">
                <a:solidFill>
                  <a:schemeClr val="bg1"/>
                </a:solidFill>
                <a:miter lim="800000"/>
                <a:headEnd/>
                <a:tailEnd/>
              </a:ln>
              <a:effectLst/>
            </p:spPr>
            <p:txBody>
              <a:bodyPr wrap="none" anchor="ctr">
                <a:prstTxWarp prst="textNoShape">
                  <a:avLst/>
                </a:prstTxWarp>
              </a:bodyPr>
              <a:lstStyle/>
              <a:p>
                <a:endParaRPr lang="nn-NO"/>
              </a:p>
            </p:txBody>
          </p:sp>
          <p:grpSp>
            <p:nvGrpSpPr>
              <p:cNvPr id="15" name="Group 117"/>
              <p:cNvGrpSpPr>
                <a:grpSpLocks/>
              </p:cNvGrpSpPr>
              <p:nvPr/>
            </p:nvGrpSpPr>
            <p:grpSpPr bwMode="auto">
              <a:xfrm>
                <a:off x="1009" y="795"/>
                <a:ext cx="201" cy="142"/>
                <a:chOff x="1009" y="795"/>
                <a:chExt cx="201" cy="142"/>
              </a:xfrm>
            </p:grpSpPr>
            <p:sp>
              <p:nvSpPr>
                <p:cNvPr id="943222" name="Rectangle 118"/>
                <p:cNvSpPr>
                  <a:spLocks noChangeArrowheads="1"/>
                </p:cNvSpPr>
                <p:nvPr/>
              </p:nvSpPr>
              <p:spPr bwMode="auto">
                <a:xfrm>
                  <a:off x="1009" y="795"/>
                  <a:ext cx="201" cy="142"/>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23" name="Line 119"/>
                <p:cNvSpPr>
                  <a:spLocks noChangeShapeType="1"/>
                </p:cNvSpPr>
                <p:nvPr/>
              </p:nvSpPr>
              <p:spPr bwMode="auto">
                <a:xfrm>
                  <a:off x="1027" y="854"/>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sp>
            <p:nvSpPr>
              <p:cNvPr id="943224" name="Rectangle 120"/>
              <p:cNvSpPr>
                <a:spLocks noChangeArrowheads="1"/>
              </p:cNvSpPr>
              <p:nvPr/>
            </p:nvSpPr>
            <p:spPr bwMode="auto">
              <a:xfrm>
                <a:off x="1009" y="973"/>
                <a:ext cx="201" cy="98"/>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25" name="Line 121"/>
              <p:cNvSpPr>
                <a:spLocks noChangeShapeType="1"/>
              </p:cNvSpPr>
              <p:nvPr/>
            </p:nvSpPr>
            <p:spPr bwMode="auto">
              <a:xfrm>
                <a:off x="1027" y="1015"/>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26" name="Rectangle 122"/>
              <p:cNvSpPr>
                <a:spLocks noChangeArrowheads="1"/>
              </p:cNvSpPr>
              <p:nvPr/>
            </p:nvSpPr>
            <p:spPr bwMode="auto">
              <a:xfrm>
                <a:off x="772" y="619"/>
                <a:ext cx="471" cy="87"/>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27" name="Freeform 123"/>
              <p:cNvSpPr>
                <a:spLocks/>
              </p:cNvSpPr>
              <p:nvPr/>
            </p:nvSpPr>
            <p:spPr bwMode="auto">
              <a:xfrm>
                <a:off x="768" y="432"/>
                <a:ext cx="733" cy="183"/>
              </a:xfrm>
              <a:custGeom>
                <a:avLst/>
                <a:gdLst/>
                <a:ahLst/>
                <a:cxnLst>
                  <a:cxn ang="0">
                    <a:pos x="0" y="182"/>
                  </a:cxn>
                  <a:cxn ang="0">
                    <a:pos x="335" y="0"/>
                  </a:cxn>
                  <a:cxn ang="0">
                    <a:pos x="732" y="0"/>
                  </a:cxn>
                  <a:cxn ang="0">
                    <a:pos x="478" y="182"/>
                  </a:cxn>
                  <a:cxn ang="0">
                    <a:pos x="0" y="182"/>
                  </a:cxn>
                </a:cxnLst>
                <a:rect l="0" t="0" r="r" b="b"/>
                <a:pathLst>
                  <a:path w="733" h="183">
                    <a:moveTo>
                      <a:pt x="0" y="182"/>
                    </a:moveTo>
                    <a:lnTo>
                      <a:pt x="335" y="0"/>
                    </a:lnTo>
                    <a:lnTo>
                      <a:pt x="732" y="0"/>
                    </a:lnTo>
                    <a:lnTo>
                      <a:pt x="478" y="182"/>
                    </a:lnTo>
                    <a:lnTo>
                      <a:pt x="0" y="182"/>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28" name="Freeform 124"/>
              <p:cNvSpPr>
                <a:spLocks/>
              </p:cNvSpPr>
              <p:nvPr/>
            </p:nvSpPr>
            <p:spPr bwMode="auto">
              <a:xfrm>
                <a:off x="1247" y="432"/>
                <a:ext cx="254" cy="1295"/>
              </a:xfrm>
              <a:custGeom>
                <a:avLst/>
                <a:gdLst/>
                <a:ahLst/>
                <a:cxnLst>
                  <a:cxn ang="0">
                    <a:pos x="0" y="1294"/>
                  </a:cxn>
                  <a:cxn ang="0">
                    <a:pos x="0" y="178"/>
                  </a:cxn>
                  <a:cxn ang="0">
                    <a:pos x="253" y="0"/>
                  </a:cxn>
                  <a:cxn ang="0">
                    <a:pos x="253" y="1015"/>
                  </a:cxn>
                  <a:cxn ang="0">
                    <a:pos x="0" y="1294"/>
                  </a:cxn>
                </a:cxnLst>
                <a:rect l="0" t="0" r="r" b="b"/>
                <a:pathLst>
                  <a:path w="254" h="1295">
                    <a:moveTo>
                      <a:pt x="0" y="1294"/>
                    </a:moveTo>
                    <a:lnTo>
                      <a:pt x="0" y="178"/>
                    </a:lnTo>
                    <a:lnTo>
                      <a:pt x="253" y="0"/>
                    </a:lnTo>
                    <a:lnTo>
                      <a:pt x="253" y="1015"/>
                    </a:lnTo>
                    <a:lnTo>
                      <a:pt x="0" y="1294"/>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16" name="Group 125"/>
            <p:cNvGrpSpPr>
              <a:grpSpLocks/>
            </p:cNvGrpSpPr>
            <p:nvPr/>
          </p:nvGrpSpPr>
          <p:grpSpPr bwMode="auto">
            <a:xfrm>
              <a:off x="621" y="1764"/>
              <a:ext cx="114" cy="111"/>
              <a:chOff x="1588" y="868"/>
              <a:chExt cx="697" cy="680"/>
            </a:xfrm>
          </p:grpSpPr>
          <p:sp>
            <p:nvSpPr>
              <p:cNvPr id="943230" name="Rectangle 126"/>
              <p:cNvSpPr>
                <a:spLocks noChangeArrowheads="1"/>
              </p:cNvSpPr>
              <p:nvPr/>
            </p:nvSpPr>
            <p:spPr bwMode="auto">
              <a:xfrm>
                <a:off x="1664" y="1522"/>
                <a:ext cx="548" cy="26"/>
              </a:xfrm>
              <a:prstGeom prst="rect">
                <a:avLst/>
              </a:prstGeom>
              <a:solidFill>
                <a:srgbClr val="47474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31" name="Rectangle 127"/>
              <p:cNvSpPr>
                <a:spLocks noChangeArrowheads="1"/>
              </p:cNvSpPr>
              <p:nvPr/>
            </p:nvSpPr>
            <p:spPr bwMode="auto">
              <a:xfrm>
                <a:off x="1588" y="868"/>
                <a:ext cx="697" cy="647"/>
              </a:xfrm>
              <a:prstGeom prst="rect">
                <a:avLst/>
              </a:prstGeom>
              <a:gradFill rotWithShape="0">
                <a:gsLst>
                  <a:gs pos="0">
                    <a:srgbClr val="9F9F9F">
                      <a:gamma/>
                      <a:shade val="89804"/>
                      <a:invGamma/>
                    </a:srgbClr>
                  </a:gs>
                  <a:gs pos="50000">
                    <a:srgbClr val="9F9F9F"/>
                  </a:gs>
                  <a:gs pos="100000">
                    <a:srgbClr val="9F9F9F">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32" name="Rectangle 128"/>
              <p:cNvSpPr>
                <a:spLocks noChangeArrowheads="1"/>
              </p:cNvSpPr>
              <p:nvPr/>
            </p:nvSpPr>
            <p:spPr bwMode="auto">
              <a:xfrm>
                <a:off x="1670" y="941"/>
                <a:ext cx="537" cy="498"/>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33" name="Rectangle 129"/>
              <p:cNvSpPr>
                <a:spLocks noChangeArrowheads="1"/>
              </p:cNvSpPr>
              <p:nvPr/>
            </p:nvSpPr>
            <p:spPr bwMode="auto">
              <a:xfrm>
                <a:off x="1699" y="960"/>
                <a:ext cx="484" cy="455"/>
              </a:xfrm>
              <a:prstGeom prst="rect">
                <a:avLst/>
              </a:prstGeom>
              <a:solidFill>
                <a:srgbClr val="00C3DF"/>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34" name="Rectangle 130"/>
              <p:cNvSpPr>
                <a:spLocks noChangeArrowheads="1"/>
              </p:cNvSpPr>
              <p:nvPr/>
            </p:nvSpPr>
            <p:spPr bwMode="auto">
              <a:xfrm>
                <a:off x="2179" y="1475"/>
                <a:ext cx="17" cy="16"/>
              </a:xfrm>
              <a:prstGeom prst="rect">
                <a:avLst/>
              </a:prstGeom>
              <a:solidFill>
                <a:srgbClr val="00AE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35" name="Rectangle 131"/>
              <p:cNvSpPr>
                <a:spLocks noChangeArrowheads="1"/>
              </p:cNvSpPr>
              <p:nvPr/>
            </p:nvSpPr>
            <p:spPr bwMode="auto">
              <a:xfrm>
                <a:off x="1910" y="1469"/>
                <a:ext cx="75" cy="23"/>
              </a:xfrm>
              <a:prstGeom prst="rect">
                <a:avLst/>
              </a:prstGeom>
              <a:gradFill rotWithShape="0">
                <a:gsLst>
                  <a:gs pos="0">
                    <a:srgbClr val="919191">
                      <a:gamma/>
                      <a:shade val="80000"/>
                      <a:invGamma/>
                    </a:srgbClr>
                  </a:gs>
                  <a:gs pos="100000">
                    <a:srgbClr val="919191"/>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grpSp>
          <p:nvGrpSpPr>
            <p:cNvPr id="17" name="Group 132"/>
            <p:cNvGrpSpPr>
              <a:grpSpLocks/>
            </p:cNvGrpSpPr>
            <p:nvPr/>
          </p:nvGrpSpPr>
          <p:grpSpPr bwMode="auto">
            <a:xfrm>
              <a:off x="1008" y="1803"/>
              <a:ext cx="216" cy="86"/>
              <a:chOff x="3953" y="1104"/>
              <a:chExt cx="1327" cy="528"/>
            </a:xfrm>
          </p:grpSpPr>
          <p:sp>
            <p:nvSpPr>
              <p:cNvPr id="943237" name="Freeform 133"/>
              <p:cNvSpPr>
                <a:spLocks/>
              </p:cNvSpPr>
              <p:nvPr/>
            </p:nvSpPr>
            <p:spPr bwMode="auto">
              <a:xfrm>
                <a:off x="3989" y="1104"/>
                <a:ext cx="1143" cy="144"/>
              </a:xfrm>
              <a:custGeom>
                <a:avLst/>
                <a:gdLst/>
                <a:ahLst/>
                <a:cxnLst>
                  <a:cxn ang="0">
                    <a:pos x="0" y="143"/>
                  </a:cxn>
                  <a:cxn ang="0">
                    <a:pos x="262" y="0"/>
                  </a:cxn>
                  <a:cxn ang="0">
                    <a:pos x="1142" y="0"/>
                  </a:cxn>
                  <a:cxn ang="0">
                    <a:pos x="1001" y="121"/>
                  </a:cxn>
                  <a:cxn ang="0">
                    <a:pos x="0" y="143"/>
                  </a:cxn>
                </a:cxnLst>
                <a:rect l="0" t="0" r="r" b="b"/>
                <a:pathLst>
                  <a:path w="1143" h="144">
                    <a:moveTo>
                      <a:pt x="0" y="143"/>
                    </a:moveTo>
                    <a:lnTo>
                      <a:pt x="262" y="0"/>
                    </a:lnTo>
                    <a:lnTo>
                      <a:pt x="1142" y="0"/>
                    </a:lnTo>
                    <a:lnTo>
                      <a:pt x="1001" y="121"/>
                    </a:lnTo>
                    <a:lnTo>
                      <a:pt x="0" y="143"/>
                    </a:lnTo>
                  </a:path>
                </a:pathLst>
              </a:custGeom>
              <a:gradFill rotWithShape="0">
                <a:gsLst>
                  <a:gs pos="0">
                    <a:srgbClr val="919191">
                      <a:gamma/>
                      <a:tint val="50196"/>
                      <a:invGamma/>
                    </a:srgbClr>
                  </a:gs>
                  <a:gs pos="100000">
                    <a:srgbClr val="919191"/>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238" name="Freeform 134"/>
              <p:cNvSpPr>
                <a:spLocks/>
              </p:cNvSpPr>
              <p:nvPr/>
            </p:nvSpPr>
            <p:spPr bwMode="auto">
              <a:xfrm>
                <a:off x="4984" y="1104"/>
                <a:ext cx="148" cy="528"/>
              </a:xfrm>
              <a:custGeom>
                <a:avLst/>
                <a:gdLst/>
                <a:ahLst/>
                <a:cxnLst>
                  <a:cxn ang="0">
                    <a:pos x="147" y="0"/>
                  </a:cxn>
                  <a:cxn ang="0">
                    <a:pos x="147" y="382"/>
                  </a:cxn>
                  <a:cxn ang="0">
                    <a:pos x="0" y="527"/>
                  </a:cxn>
                  <a:cxn ang="0">
                    <a:pos x="0" y="127"/>
                  </a:cxn>
                  <a:cxn ang="0">
                    <a:pos x="147" y="0"/>
                  </a:cxn>
                </a:cxnLst>
                <a:rect l="0" t="0" r="r" b="b"/>
                <a:pathLst>
                  <a:path w="148" h="528">
                    <a:moveTo>
                      <a:pt x="147" y="0"/>
                    </a:moveTo>
                    <a:lnTo>
                      <a:pt x="147" y="382"/>
                    </a:lnTo>
                    <a:lnTo>
                      <a:pt x="0" y="527"/>
                    </a:lnTo>
                    <a:lnTo>
                      <a:pt x="0" y="127"/>
                    </a:lnTo>
                    <a:lnTo>
                      <a:pt x="147" y="0"/>
                    </a:lnTo>
                  </a:path>
                </a:pathLst>
              </a:custGeom>
              <a:gradFill rotWithShape="0">
                <a:gsLst>
                  <a:gs pos="0">
                    <a:srgbClr val="333333"/>
                  </a:gs>
                  <a:gs pos="100000">
                    <a:srgbClr val="333333">
                      <a:gamma/>
                      <a:tint val="89804"/>
                      <a:invGamma/>
                    </a:srgbClr>
                  </a:gs>
                </a:gsLst>
                <a:lin ang="0" scaled="1"/>
              </a:gradFill>
              <a:ln w="6350" cap="rnd" cmpd="sng">
                <a:solidFill>
                  <a:schemeClr val="bg1"/>
                </a:solidFill>
                <a:round/>
                <a:headEnd/>
                <a:tailEnd/>
              </a:ln>
              <a:effectLst/>
            </p:spPr>
            <p:txBody>
              <a:bodyPr>
                <a:prstTxWarp prst="textNoShape">
                  <a:avLst/>
                </a:prstTxWarp>
              </a:bodyPr>
              <a:lstStyle/>
              <a:p>
                <a:endParaRPr lang="nn-NO"/>
              </a:p>
            </p:txBody>
          </p:sp>
          <p:sp>
            <p:nvSpPr>
              <p:cNvPr id="943239" name="Rectangle 135"/>
              <p:cNvSpPr>
                <a:spLocks noChangeArrowheads="1"/>
              </p:cNvSpPr>
              <p:nvPr/>
            </p:nvSpPr>
            <p:spPr bwMode="auto">
              <a:xfrm>
                <a:off x="4042" y="1584"/>
                <a:ext cx="940" cy="47"/>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grpSp>
            <p:nvGrpSpPr>
              <p:cNvPr id="18" name="Group 136"/>
              <p:cNvGrpSpPr>
                <a:grpSpLocks/>
              </p:cNvGrpSpPr>
              <p:nvPr/>
            </p:nvGrpSpPr>
            <p:grpSpPr bwMode="auto">
              <a:xfrm>
                <a:off x="3953" y="1227"/>
                <a:ext cx="683" cy="197"/>
                <a:chOff x="3953" y="1227"/>
                <a:chExt cx="683" cy="197"/>
              </a:xfrm>
            </p:grpSpPr>
            <p:sp>
              <p:nvSpPr>
                <p:cNvPr id="943241" name="Rectangle 137"/>
                <p:cNvSpPr>
                  <a:spLocks noChangeArrowheads="1"/>
                </p:cNvSpPr>
                <p:nvPr/>
              </p:nvSpPr>
              <p:spPr bwMode="auto">
                <a:xfrm>
                  <a:off x="4045" y="1227"/>
                  <a:ext cx="591" cy="197"/>
                </a:xfrm>
                <a:prstGeom prst="rect">
                  <a:avLst/>
                </a:prstGeom>
                <a:solidFill>
                  <a:schemeClr val="folHlink"/>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42" name="Oval 138"/>
                <p:cNvSpPr>
                  <a:spLocks noChangeArrowheads="1"/>
                </p:cNvSpPr>
                <p:nvPr/>
              </p:nvSpPr>
              <p:spPr bwMode="auto">
                <a:xfrm>
                  <a:off x="3953" y="1228"/>
                  <a:ext cx="183" cy="195"/>
                </a:xfrm>
                <a:prstGeom prst="ellipse">
                  <a:avLst/>
                </a:prstGeom>
                <a:solidFill>
                  <a:schemeClr val="folHlink"/>
                </a:solidFill>
                <a:ln w="6350">
                  <a:solidFill>
                    <a:schemeClr val="bg1"/>
                  </a:solidFill>
                  <a:round/>
                  <a:headEnd/>
                  <a:tailEnd/>
                </a:ln>
                <a:effectLst/>
              </p:spPr>
              <p:txBody>
                <a:bodyPr wrap="none" anchor="ctr">
                  <a:prstTxWarp prst="textNoShape">
                    <a:avLst/>
                  </a:prstTxWarp>
                </a:bodyPr>
                <a:lstStyle/>
                <a:p>
                  <a:endParaRPr lang="nn-NO"/>
                </a:p>
              </p:txBody>
            </p:sp>
          </p:grpSp>
          <p:sp>
            <p:nvSpPr>
              <p:cNvPr id="943243" name="Rectangle 139"/>
              <p:cNvSpPr>
                <a:spLocks noChangeArrowheads="1"/>
              </p:cNvSpPr>
              <p:nvPr/>
            </p:nvSpPr>
            <p:spPr bwMode="auto">
              <a:xfrm>
                <a:off x="4011" y="1429"/>
                <a:ext cx="971" cy="155"/>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44" name="Rectangle 140"/>
              <p:cNvSpPr>
                <a:spLocks noChangeArrowheads="1"/>
              </p:cNvSpPr>
              <p:nvPr/>
            </p:nvSpPr>
            <p:spPr bwMode="auto">
              <a:xfrm>
                <a:off x="4641" y="1227"/>
                <a:ext cx="347" cy="197"/>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45" name="Line 141"/>
              <p:cNvSpPr>
                <a:spLocks noChangeShapeType="1"/>
              </p:cNvSpPr>
              <p:nvPr/>
            </p:nvSpPr>
            <p:spPr bwMode="auto">
              <a:xfrm>
                <a:off x="4637" y="1225"/>
                <a:ext cx="0" cy="204"/>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19" name="Group 142"/>
              <p:cNvGrpSpPr>
                <a:grpSpLocks/>
              </p:cNvGrpSpPr>
              <p:nvPr/>
            </p:nvGrpSpPr>
            <p:grpSpPr bwMode="auto">
              <a:xfrm>
                <a:off x="4704" y="1447"/>
                <a:ext cx="231" cy="16"/>
                <a:chOff x="4704" y="1447"/>
                <a:chExt cx="231" cy="16"/>
              </a:xfrm>
            </p:grpSpPr>
            <p:sp>
              <p:nvSpPr>
                <p:cNvPr id="943247" name="Rectangle 143"/>
                <p:cNvSpPr>
                  <a:spLocks noChangeArrowheads="1"/>
                </p:cNvSpPr>
                <p:nvPr/>
              </p:nvSpPr>
              <p:spPr bwMode="auto">
                <a:xfrm>
                  <a:off x="4771" y="1447"/>
                  <a:ext cx="31"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48" name="Rectangle 144"/>
                <p:cNvSpPr>
                  <a:spLocks noChangeArrowheads="1"/>
                </p:cNvSpPr>
                <p:nvPr/>
              </p:nvSpPr>
              <p:spPr bwMode="auto">
                <a:xfrm>
                  <a:off x="4837"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49" name="Rectangle 145"/>
                <p:cNvSpPr>
                  <a:spLocks noChangeArrowheads="1"/>
                </p:cNvSpPr>
                <p:nvPr/>
              </p:nvSpPr>
              <p:spPr bwMode="auto">
                <a:xfrm>
                  <a:off x="4903"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50" name="Rectangle 146"/>
                <p:cNvSpPr>
                  <a:spLocks noChangeArrowheads="1"/>
                </p:cNvSpPr>
                <p:nvPr/>
              </p:nvSpPr>
              <p:spPr bwMode="auto">
                <a:xfrm>
                  <a:off x="4704"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251" name="Line 147"/>
              <p:cNvSpPr>
                <a:spLocks noChangeShapeType="1"/>
              </p:cNvSpPr>
              <p:nvPr/>
            </p:nvSpPr>
            <p:spPr bwMode="auto">
              <a:xfrm flipV="1">
                <a:off x="4637" y="1106"/>
                <a:ext cx="157" cy="119"/>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52" name="Freeform 148"/>
              <p:cNvSpPr>
                <a:spLocks/>
              </p:cNvSpPr>
              <p:nvPr/>
            </p:nvSpPr>
            <p:spPr bwMode="auto">
              <a:xfrm>
                <a:off x="4240" y="1122"/>
                <a:ext cx="469" cy="84"/>
              </a:xfrm>
              <a:custGeom>
                <a:avLst/>
                <a:gdLst/>
                <a:ahLst/>
                <a:cxnLst>
                  <a:cxn ang="0">
                    <a:pos x="0" y="83"/>
                  </a:cxn>
                  <a:cxn ang="0">
                    <a:pos x="124" y="0"/>
                  </a:cxn>
                  <a:cxn ang="0">
                    <a:pos x="468" y="0"/>
                  </a:cxn>
                  <a:cxn ang="0">
                    <a:pos x="356" y="83"/>
                  </a:cxn>
                  <a:cxn ang="0">
                    <a:pos x="0" y="83"/>
                  </a:cxn>
                </a:cxnLst>
                <a:rect l="0" t="0" r="r" b="b"/>
                <a:pathLst>
                  <a:path w="469" h="84">
                    <a:moveTo>
                      <a:pt x="0" y="83"/>
                    </a:moveTo>
                    <a:lnTo>
                      <a:pt x="124" y="0"/>
                    </a:lnTo>
                    <a:lnTo>
                      <a:pt x="468" y="0"/>
                    </a:lnTo>
                    <a:lnTo>
                      <a:pt x="356" y="83"/>
                    </a:lnTo>
                    <a:lnTo>
                      <a:pt x="0" y="83"/>
                    </a:lnTo>
                  </a:path>
                </a:pathLst>
              </a:custGeom>
              <a:gradFill rotWithShape="0">
                <a:gsLst>
                  <a:gs pos="0">
                    <a:srgbClr val="919191">
                      <a:gamma/>
                      <a:shade val="80000"/>
                      <a:invGamma/>
                    </a:srgbClr>
                  </a:gs>
                  <a:gs pos="100000">
                    <a:srgbClr val="919191"/>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253" name="Freeform 149"/>
              <p:cNvSpPr>
                <a:spLocks/>
              </p:cNvSpPr>
              <p:nvPr/>
            </p:nvSpPr>
            <p:spPr bwMode="auto">
              <a:xfrm>
                <a:off x="4331" y="1122"/>
                <a:ext cx="380" cy="83"/>
              </a:xfrm>
              <a:custGeom>
                <a:avLst/>
                <a:gdLst/>
                <a:ahLst/>
                <a:cxnLst>
                  <a:cxn ang="0">
                    <a:pos x="116" y="0"/>
                  </a:cxn>
                  <a:cxn ang="0">
                    <a:pos x="0" y="82"/>
                  </a:cxn>
                  <a:cxn ang="0">
                    <a:pos x="265" y="82"/>
                  </a:cxn>
                  <a:cxn ang="0">
                    <a:pos x="379" y="0"/>
                  </a:cxn>
                  <a:cxn ang="0">
                    <a:pos x="116" y="0"/>
                  </a:cxn>
                </a:cxnLst>
                <a:rect l="0" t="0" r="r" b="b"/>
                <a:pathLst>
                  <a:path w="380" h="83">
                    <a:moveTo>
                      <a:pt x="116" y="0"/>
                    </a:moveTo>
                    <a:lnTo>
                      <a:pt x="0" y="82"/>
                    </a:lnTo>
                    <a:lnTo>
                      <a:pt x="265" y="82"/>
                    </a:lnTo>
                    <a:lnTo>
                      <a:pt x="379" y="0"/>
                    </a:lnTo>
                    <a:lnTo>
                      <a:pt x="116" y="0"/>
                    </a:lnTo>
                  </a:path>
                </a:pathLst>
              </a:custGeom>
              <a:gradFill rotWithShape="0">
                <a:gsLst>
                  <a:gs pos="0">
                    <a:srgbClr val="CECECE"/>
                  </a:gs>
                  <a:gs pos="100000">
                    <a:srgbClr val="CECECE">
                      <a:gamma/>
                      <a:tint val="40000"/>
                      <a:invGamma/>
                    </a:srgbClr>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254" name="Freeform 150"/>
              <p:cNvSpPr>
                <a:spLocks/>
              </p:cNvSpPr>
              <p:nvPr/>
            </p:nvSpPr>
            <p:spPr bwMode="auto">
              <a:xfrm>
                <a:off x="4369" y="1122"/>
                <a:ext cx="341" cy="26"/>
              </a:xfrm>
              <a:custGeom>
                <a:avLst/>
                <a:gdLst/>
                <a:ahLst/>
                <a:cxnLst>
                  <a:cxn ang="0">
                    <a:pos x="0" y="0"/>
                  </a:cxn>
                  <a:cxn ang="0">
                    <a:pos x="35" y="25"/>
                  </a:cxn>
                  <a:cxn ang="0">
                    <a:pos x="340" y="0"/>
                  </a:cxn>
                  <a:cxn ang="0">
                    <a:pos x="0" y="0"/>
                  </a:cxn>
                </a:cxnLst>
                <a:rect l="0" t="0" r="r" b="b"/>
                <a:pathLst>
                  <a:path w="341" h="26">
                    <a:moveTo>
                      <a:pt x="0" y="0"/>
                    </a:moveTo>
                    <a:lnTo>
                      <a:pt x="35" y="25"/>
                    </a:lnTo>
                    <a:lnTo>
                      <a:pt x="340" y="0"/>
                    </a:lnTo>
                    <a:lnTo>
                      <a:pt x="0" y="0"/>
                    </a:lnTo>
                  </a:path>
                </a:pathLst>
              </a:custGeom>
              <a:gradFill rotWithShape="0">
                <a:gsLst>
                  <a:gs pos="0">
                    <a:srgbClr val="919191"/>
                  </a:gs>
                  <a:gs pos="100000">
                    <a:srgbClr val="919191">
                      <a:gamma/>
                      <a:tint val="80000"/>
                      <a:invGamma/>
                    </a:srgbClr>
                  </a:gs>
                </a:gsLst>
                <a:lin ang="5400000" scaled="1"/>
              </a:gradFill>
              <a:ln w="6350" cap="rnd" cmpd="sng">
                <a:solidFill>
                  <a:schemeClr val="bg1"/>
                </a:solidFill>
                <a:round/>
                <a:headEnd/>
                <a:tailEnd/>
              </a:ln>
              <a:effectLst/>
            </p:spPr>
            <p:txBody>
              <a:bodyPr>
                <a:prstTxWarp prst="textNoShape">
                  <a:avLst/>
                </a:prstTxWarp>
              </a:bodyPr>
              <a:lstStyle/>
              <a:p>
                <a:endParaRPr lang="nn-NO"/>
              </a:p>
            </p:txBody>
          </p:sp>
          <p:sp>
            <p:nvSpPr>
              <p:cNvPr id="943255" name="Freeform 151"/>
              <p:cNvSpPr>
                <a:spLocks/>
              </p:cNvSpPr>
              <p:nvPr/>
            </p:nvSpPr>
            <p:spPr bwMode="auto">
              <a:xfrm>
                <a:off x="5205" y="1268"/>
                <a:ext cx="75" cy="104"/>
              </a:xfrm>
              <a:custGeom>
                <a:avLst/>
                <a:gdLst/>
                <a:ahLst/>
                <a:cxnLst>
                  <a:cxn ang="0">
                    <a:pos x="74" y="0"/>
                  </a:cxn>
                  <a:cxn ang="0">
                    <a:pos x="74" y="20"/>
                  </a:cxn>
                  <a:cxn ang="0">
                    <a:pos x="0" y="103"/>
                  </a:cxn>
                  <a:cxn ang="0">
                    <a:pos x="0" y="76"/>
                  </a:cxn>
                  <a:cxn ang="0">
                    <a:pos x="74" y="0"/>
                  </a:cxn>
                </a:cxnLst>
                <a:rect l="0" t="0" r="r" b="b"/>
                <a:pathLst>
                  <a:path w="75" h="104">
                    <a:moveTo>
                      <a:pt x="74" y="0"/>
                    </a:moveTo>
                    <a:lnTo>
                      <a:pt x="74" y="20"/>
                    </a:lnTo>
                    <a:lnTo>
                      <a:pt x="0" y="103"/>
                    </a:lnTo>
                    <a:lnTo>
                      <a:pt x="0" y="76"/>
                    </a:lnTo>
                    <a:lnTo>
                      <a:pt x="74" y="0"/>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256" name="Rectangle 152"/>
              <p:cNvSpPr>
                <a:spLocks noChangeArrowheads="1"/>
              </p:cNvSpPr>
              <p:nvPr/>
            </p:nvSpPr>
            <p:spPr bwMode="auto">
              <a:xfrm>
                <a:off x="5022" y="1342"/>
                <a:ext cx="183" cy="28"/>
              </a:xfrm>
              <a:prstGeom prst="rect">
                <a:avLst/>
              </a:prstGeom>
              <a:solidFill>
                <a:schemeClr val="bg2"/>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57" name="Freeform 153"/>
              <p:cNvSpPr>
                <a:spLocks/>
              </p:cNvSpPr>
              <p:nvPr/>
            </p:nvSpPr>
            <p:spPr bwMode="auto">
              <a:xfrm>
                <a:off x="5022" y="1268"/>
                <a:ext cx="258" cy="76"/>
              </a:xfrm>
              <a:custGeom>
                <a:avLst/>
                <a:gdLst/>
                <a:ahLst/>
                <a:cxnLst>
                  <a:cxn ang="0">
                    <a:pos x="0" y="75"/>
                  </a:cxn>
                  <a:cxn ang="0">
                    <a:pos x="91" y="0"/>
                  </a:cxn>
                  <a:cxn ang="0">
                    <a:pos x="257" y="0"/>
                  </a:cxn>
                  <a:cxn ang="0">
                    <a:pos x="183" y="75"/>
                  </a:cxn>
                  <a:cxn ang="0">
                    <a:pos x="0" y="75"/>
                  </a:cxn>
                </a:cxnLst>
                <a:rect l="0" t="0" r="r" b="b"/>
                <a:pathLst>
                  <a:path w="258" h="76">
                    <a:moveTo>
                      <a:pt x="0" y="75"/>
                    </a:moveTo>
                    <a:lnTo>
                      <a:pt x="91" y="0"/>
                    </a:lnTo>
                    <a:lnTo>
                      <a:pt x="257" y="0"/>
                    </a:lnTo>
                    <a:lnTo>
                      <a:pt x="183" y="75"/>
                    </a:lnTo>
                    <a:lnTo>
                      <a:pt x="0" y="75"/>
                    </a:lnTo>
                  </a:path>
                </a:pathLst>
              </a:custGeom>
              <a:solidFill>
                <a:srgbClr val="676767"/>
              </a:solidFill>
              <a:ln w="6350" cap="rnd" cmpd="sng">
                <a:solidFill>
                  <a:schemeClr val="bg1"/>
                </a:solidFill>
                <a:round/>
                <a:headEnd/>
                <a:tailEnd/>
              </a:ln>
              <a:effectLst/>
            </p:spPr>
            <p:txBody>
              <a:bodyPr>
                <a:prstTxWarp prst="textNoShape">
                  <a:avLst/>
                </a:prstTxWarp>
              </a:bodyPr>
              <a:lstStyle/>
              <a:p>
                <a:endParaRPr lang="nn-NO"/>
              </a:p>
            </p:txBody>
          </p:sp>
        </p:grpSp>
        <p:sp>
          <p:nvSpPr>
            <p:cNvPr id="943258" name="Line 154"/>
            <p:cNvSpPr>
              <a:spLocks noChangeShapeType="1"/>
            </p:cNvSpPr>
            <p:nvPr/>
          </p:nvSpPr>
          <p:spPr bwMode="auto">
            <a:xfrm>
              <a:off x="240" y="1952"/>
              <a:ext cx="13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59" name="Line 155"/>
            <p:cNvSpPr>
              <a:spLocks noChangeShapeType="1"/>
            </p:cNvSpPr>
            <p:nvPr/>
          </p:nvSpPr>
          <p:spPr bwMode="auto">
            <a:xfrm>
              <a:off x="534" y="1905"/>
              <a:ext cx="0" cy="47"/>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60" name="Line 156"/>
            <p:cNvSpPr>
              <a:spLocks noChangeShapeType="1"/>
            </p:cNvSpPr>
            <p:nvPr/>
          </p:nvSpPr>
          <p:spPr bwMode="auto">
            <a:xfrm>
              <a:off x="589" y="1952"/>
              <a:ext cx="0" cy="47"/>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61" name="Line 157"/>
            <p:cNvSpPr>
              <a:spLocks noChangeShapeType="1"/>
            </p:cNvSpPr>
            <p:nvPr/>
          </p:nvSpPr>
          <p:spPr bwMode="auto">
            <a:xfrm>
              <a:off x="840" y="1905"/>
              <a:ext cx="0" cy="94"/>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62" name="Line 158"/>
            <p:cNvSpPr>
              <a:spLocks noChangeShapeType="1"/>
            </p:cNvSpPr>
            <p:nvPr/>
          </p:nvSpPr>
          <p:spPr bwMode="auto">
            <a:xfrm>
              <a:off x="1091" y="1889"/>
              <a:ext cx="0" cy="11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63" name="Line 159"/>
            <p:cNvSpPr>
              <a:spLocks noChangeShapeType="1"/>
            </p:cNvSpPr>
            <p:nvPr/>
          </p:nvSpPr>
          <p:spPr bwMode="auto">
            <a:xfrm>
              <a:off x="605" y="1834"/>
              <a:ext cx="15"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20" name="Group 160"/>
            <p:cNvGrpSpPr>
              <a:grpSpLocks/>
            </p:cNvGrpSpPr>
            <p:nvPr/>
          </p:nvGrpSpPr>
          <p:grpSpPr bwMode="auto">
            <a:xfrm>
              <a:off x="589" y="1884"/>
              <a:ext cx="157" cy="21"/>
              <a:chOff x="1392" y="1599"/>
              <a:chExt cx="961" cy="129"/>
            </a:xfrm>
          </p:grpSpPr>
          <p:sp>
            <p:nvSpPr>
              <p:cNvPr id="943265" name="Rectangle 161"/>
              <p:cNvSpPr>
                <a:spLocks noChangeArrowheads="1"/>
              </p:cNvSpPr>
              <p:nvPr/>
            </p:nvSpPr>
            <p:spPr bwMode="auto">
              <a:xfrm>
                <a:off x="1397" y="1701"/>
                <a:ext cx="850"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66" name="Freeform 162"/>
              <p:cNvSpPr>
                <a:spLocks/>
              </p:cNvSpPr>
              <p:nvPr/>
            </p:nvSpPr>
            <p:spPr bwMode="auto">
              <a:xfrm>
                <a:off x="1392" y="1599"/>
                <a:ext cx="961" cy="99"/>
              </a:xfrm>
              <a:custGeom>
                <a:avLst/>
                <a:gdLst/>
                <a:ahLst/>
                <a:cxnLst>
                  <a:cxn ang="0">
                    <a:pos x="0" y="98"/>
                  </a:cxn>
                  <a:cxn ang="0">
                    <a:pos x="860" y="98"/>
                  </a:cxn>
                  <a:cxn ang="0">
                    <a:pos x="960" y="0"/>
                  </a:cxn>
                  <a:cxn ang="0">
                    <a:pos x="136" y="0"/>
                  </a:cxn>
                  <a:cxn ang="0">
                    <a:pos x="0" y="98"/>
                  </a:cxn>
                </a:cxnLst>
                <a:rect l="0" t="0" r="r" b="b"/>
                <a:pathLst>
                  <a:path w="961" h="99">
                    <a:moveTo>
                      <a:pt x="0" y="98"/>
                    </a:moveTo>
                    <a:lnTo>
                      <a:pt x="860" y="98"/>
                    </a:lnTo>
                    <a:lnTo>
                      <a:pt x="960" y="0"/>
                    </a:lnTo>
                    <a:lnTo>
                      <a:pt x="136" y="0"/>
                    </a:lnTo>
                    <a:lnTo>
                      <a:pt x="0" y="98"/>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67" name="Freeform 163"/>
              <p:cNvSpPr>
                <a:spLocks/>
              </p:cNvSpPr>
              <p:nvPr/>
            </p:nvSpPr>
            <p:spPr bwMode="auto">
              <a:xfrm>
                <a:off x="2251" y="1600"/>
                <a:ext cx="102" cy="128"/>
              </a:xfrm>
              <a:custGeom>
                <a:avLst/>
                <a:gdLst/>
                <a:ahLst/>
                <a:cxnLst>
                  <a:cxn ang="0">
                    <a:pos x="0" y="99"/>
                  </a:cxn>
                  <a:cxn ang="0">
                    <a:pos x="101" y="0"/>
                  </a:cxn>
                  <a:cxn ang="0">
                    <a:pos x="101" y="23"/>
                  </a:cxn>
                  <a:cxn ang="0">
                    <a:pos x="0" y="127"/>
                  </a:cxn>
                  <a:cxn ang="0">
                    <a:pos x="0" y="99"/>
                  </a:cxn>
                </a:cxnLst>
                <a:rect l="0" t="0" r="r" b="b"/>
                <a:pathLst>
                  <a:path w="102" h="128">
                    <a:moveTo>
                      <a:pt x="0" y="99"/>
                    </a:moveTo>
                    <a:lnTo>
                      <a:pt x="101" y="0"/>
                    </a:lnTo>
                    <a:lnTo>
                      <a:pt x="101" y="23"/>
                    </a:lnTo>
                    <a:lnTo>
                      <a:pt x="0" y="127"/>
                    </a:lnTo>
                    <a:lnTo>
                      <a:pt x="0" y="99"/>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sp>
        <p:nvSpPr>
          <p:cNvPr id="943268" name="Rectangle 164"/>
          <p:cNvSpPr>
            <a:spLocks noChangeArrowheads="1"/>
          </p:cNvSpPr>
          <p:nvPr/>
        </p:nvSpPr>
        <p:spPr bwMode="auto">
          <a:xfrm>
            <a:off x="2362200" y="2832100"/>
            <a:ext cx="228600" cy="228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nb-NO" sz="1200"/>
              <a:t>R</a:t>
            </a:r>
            <a:endParaRPr lang="nb-NO"/>
          </a:p>
        </p:txBody>
      </p:sp>
      <p:grpSp>
        <p:nvGrpSpPr>
          <p:cNvPr id="21" name="Group 165"/>
          <p:cNvGrpSpPr>
            <a:grpSpLocks/>
          </p:cNvGrpSpPr>
          <p:nvPr/>
        </p:nvGrpSpPr>
        <p:grpSpPr bwMode="auto">
          <a:xfrm>
            <a:off x="4775200" y="2298700"/>
            <a:ext cx="2133600" cy="762000"/>
            <a:chOff x="240" y="1680"/>
            <a:chExt cx="1344" cy="480"/>
          </a:xfrm>
        </p:grpSpPr>
        <p:grpSp>
          <p:nvGrpSpPr>
            <p:cNvPr id="22" name="Group 166"/>
            <p:cNvGrpSpPr>
              <a:grpSpLocks/>
            </p:cNvGrpSpPr>
            <p:nvPr/>
          </p:nvGrpSpPr>
          <p:grpSpPr bwMode="auto">
            <a:xfrm>
              <a:off x="470" y="1998"/>
              <a:ext cx="205" cy="162"/>
              <a:chOff x="662" y="2272"/>
              <a:chExt cx="1259" cy="992"/>
            </a:xfrm>
          </p:grpSpPr>
          <p:sp>
            <p:nvSpPr>
              <p:cNvPr id="943271" name="Freeform 167"/>
              <p:cNvSpPr>
                <a:spLocks/>
              </p:cNvSpPr>
              <p:nvPr/>
            </p:nvSpPr>
            <p:spPr bwMode="auto">
              <a:xfrm>
                <a:off x="846"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72" name="Freeform 168"/>
              <p:cNvSpPr>
                <a:spLocks/>
              </p:cNvSpPr>
              <p:nvPr/>
            </p:nvSpPr>
            <p:spPr bwMode="auto">
              <a:xfrm>
                <a:off x="1631"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273" name="Freeform 169"/>
              <p:cNvSpPr>
                <a:spLocks/>
              </p:cNvSpPr>
              <p:nvPr/>
            </p:nvSpPr>
            <p:spPr bwMode="auto">
              <a:xfrm>
                <a:off x="1752"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74" name="Rectangle 170"/>
              <p:cNvSpPr>
                <a:spLocks noChangeArrowheads="1"/>
              </p:cNvSpPr>
              <p:nvPr/>
            </p:nvSpPr>
            <p:spPr bwMode="auto">
              <a:xfrm>
                <a:off x="846"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75" name="Line 171"/>
              <p:cNvSpPr>
                <a:spLocks noChangeShapeType="1"/>
              </p:cNvSpPr>
              <p:nvPr/>
            </p:nvSpPr>
            <p:spPr bwMode="auto">
              <a:xfrm>
                <a:off x="856"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76" name="Line 172"/>
              <p:cNvSpPr>
                <a:spLocks noChangeShapeType="1"/>
              </p:cNvSpPr>
              <p:nvPr/>
            </p:nvSpPr>
            <p:spPr bwMode="auto">
              <a:xfrm flipH="1">
                <a:off x="1482"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77" name="Rectangle 173"/>
              <p:cNvSpPr>
                <a:spLocks noChangeArrowheads="1"/>
              </p:cNvSpPr>
              <p:nvPr/>
            </p:nvSpPr>
            <p:spPr bwMode="auto">
              <a:xfrm>
                <a:off x="1009"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78" name="Freeform 174"/>
              <p:cNvSpPr>
                <a:spLocks/>
              </p:cNvSpPr>
              <p:nvPr/>
            </p:nvSpPr>
            <p:spPr bwMode="auto">
              <a:xfrm>
                <a:off x="1201"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79" name="Rectangle 175"/>
              <p:cNvSpPr>
                <a:spLocks noChangeArrowheads="1"/>
              </p:cNvSpPr>
              <p:nvPr/>
            </p:nvSpPr>
            <p:spPr bwMode="auto">
              <a:xfrm>
                <a:off x="975"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80" name="Rectangle 176"/>
              <p:cNvSpPr>
                <a:spLocks noChangeArrowheads="1"/>
              </p:cNvSpPr>
              <p:nvPr/>
            </p:nvSpPr>
            <p:spPr bwMode="auto">
              <a:xfrm>
                <a:off x="1065"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81" name="Rectangle 177"/>
              <p:cNvSpPr>
                <a:spLocks noChangeArrowheads="1"/>
              </p:cNvSpPr>
              <p:nvPr/>
            </p:nvSpPr>
            <p:spPr bwMode="auto">
              <a:xfrm>
                <a:off x="1620"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82" name="Rectangle 178"/>
              <p:cNvSpPr>
                <a:spLocks noChangeArrowheads="1"/>
              </p:cNvSpPr>
              <p:nvPr/>
            </p:nvSpPr>
            <p:spPr bwMode="auto">
              <a:xfrm>
                <a:off x="1101"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23" name="Group 179"/>
              <p:cNvGrpSpPr>
                <a:grpSpLocks/>
              </p:cNvGrpSpPr>
              <p:nvPr/>
            </p:nvGrpSpPr>
            <p:grpSpPr bwMode="auto">
              <a:xfrm>
                <a:off x="662" y="3132"/>
                <a:ext cx="1143" cy="132"/>
                <a:chOff x="662" y="3132"/>
                <a:chExt cx="1143" cy="132"/>
              </a:xfrm>
            </p:grpSpPr>
            <p:sp>
              <p:nvSpPr>
                <p:cNvPr id="943284" name="Rectangle 180"/>
                <p:cNvSpPr>
                  <a:spLocks noChangeArrowheads="1"/>
                </p:cNvSpPr>
                <p:nvPr/>
              </p:nvSpPr>
              <p:spPr bwMode="auto">
                <a:xfrm>
                  <a:off x="668"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85" name="Freeform 181"/>
                <p:cNvSpPr>
                  <a:spLocks/>
                </p:cNvSpPr>
                <p:nvPr/>
              </p:nvSpPr>
              <p:spPr bwMode="auto">
                <a:xfrm>
                  <a:off x="662"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86" name="Freeform 182"/>
                <p:cNvSpPr>
                  <a:spLocks/>
                </p:cNvSpPr>
                <p:nvPr/>
              </p:nvSpPr>
              <p:spPr bwMode="auto">
                <a:xfrm>
                  <a:off x="1682"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287" name="Freeform 183"/>
              <p:cNvSpPr>
                <a:spLocks/>
              </p:cNvSpPr>
              <p:nvPr/>
            </p:nvSpPr>
            <p:spPr bwMode="auto">
              <a:xfrm>
                <a:off x="970"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88" name="Freeform 184"/>
              <p:cNvSpPr>
                <a:spLocks/>
              </p:cNvSpPr>
              <p:nvPr/>
            </p:nvSpPr>
            <p:spPr bwMode="auto">
              <a:xfrm>
                <a:off x="1726"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24" name="Group 185"/>
            <p:cNvGrpSpPr>
              <a:grpSpLocks/>
            </p:cNvGrpSpPr>
            <p:nvPr/>
          </p:nvGrpSpPr>
          <p:grpSpPr bwMode="auto">
            <a:xfrm>
              <a:off x="721" y="1994"/>
              <a:ext cx="205" cy="162"/>
              <a:chOff x="2198" y="2272"/>
              <a:chExt cx="1259" cy="992"/>
            </a:xfrm>
          </p:grpSpPr>
          <p:sp>
            <p:nvSpPr>
              <p:cNvPr id="943290" name="Freeform 186"/>
              <p:cNvSpPr>
                <a:spLocks/>
              </p:cNvSpPr>
              <p:nvPr/>
            </p:nvSpPr>
            <p:spPr bwMode="auto">
              <a:xfrm>
                <a:off x="2382"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91" name="Freeform 187"/>
              <p:cNvSpPr>
                <a:spLocks/>
              </p:cNvSpPr>
              <p:nvPr/>
            </p:nvSpPr>
            <p:spPr bwMode="auto">
              <a:xfrm>
                <a:off x="3167"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292" name="Freeform 188"/>
              <p:cNvSpPr>
                <a:spLocks/>
              </p:cNvSpPr>
              <p:nvPr/>
            </p:nvSpPr>
            <p:spPr bwMode="auto">
              <a:xfrm>
                <a:off x="3288"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93" name="Rectangle 189"/>
              <p:cNvSpPr>
                <a:spLocks noChangeArrowheads="1"/>
              </p:cNvSpPr>
              <p:nvPr/>
            </p:nvSpPr>
            <p:spPr bwMode="auto">
              <a:xfrm>
                <a:off x="2382"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94" name="Line 190"/>
              <p:cNvSpPr>
                <a:spLocks noChangeShapeType="1"/>
              </p:cNvSpPr>
              <p:nvPr/>
            </p:nvSpPr>
            <p:spPr bwMode="auto">
              <a:xfrm>
                <a:off x="2392"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95" name="Line 191"/>
              <p:cNvSpPr>
                <a:spLocks noChangeShapeType="1"/>
              </p:cNvSpPr>
              <p:nvPr/>
            </p:nvSpPr>
            <p:spPr bwMode="auto">
              <a:xfrm flipH="1">
                <a:off x="3018"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296" name="Rectangle 192"/>
              <p:cNvSpPr>
                <a:spLocks noChangeArrowheads="1"/>
              </p:cNvSpPr>
              <p:nvPr/>
            </p:nvSpPr>
            <p:spPr bwMode="auto">
              <a:xfrm>
                <a:off x="2545"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297" name="Freeform 193"/>
              <p:cNvSpPr>
                <a:spLocks/>
              </p:cNvSpPr>
              <p:nvPr/>
            </p:nvSpPr>
            <p:spPr bwMode="auto">
              <a:xfrm>
                <a:off x="2737"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298" name="Rectangle 194"/>
              <p:cNvSpPr>
                <a:spLocks noChangeArrowheads="1"/>
              </p:cNvSpPr>
              <p:nvPr/>
            </p:nvSpPr>
            <p:spPr bwMode="auto">
              <a:xfrm>
                <a:off x="2511"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299" name="Rectangle 195"/>
              <p:cNvSpPr>
                <a:spLocks noChangeArrowheads="1"/>
              </p:cNvSpPr>
              <p:nvPr/>
            </p:nvSpPr>
            <p:spPr bwMode="auto">
              <a:xfrm>
                <a:off x="2601"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00" name="Rectangle 196"/>
              <p:cNvSpPr>
                <a:spLocks noChangeArrowheads="1"/>
              </p:cNvSpPr>
              <p:nvPr/>
            </p:nvSpPr>
            <p:spPr bwMode="auto">
              <a:xfrm>
                <a:off x="3156"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01" name="Rectangle 197"/>
              <p:cNvSpPr>
                <a:spLocks noChangeArrowheads="1"/>
              </p:cNvSpPr>
              <p:nvPr/>
            </p:nvSpPr>
            <p:spPr bwMode="auto">
              <a:xfrm>
                <a:off x="2637"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25" name="Group 198"/>
              <p:cNvGrpSpPr>
                <a:grpSpLocks/>
              </p:cNvGrpSpPr>
              <p:nvPr/>
            </p:nvGrpSpPr>
            <p:grpSpPr bwMode="auto">
              <a:xfrm>
                <a:off x="2198" y="3132"/>
                <a:ext cx="1143" cy="132"/>
                <a:chOff x="2198" y="3132"/>
                <a:chExt cx="1143" cy="132"/>
              </a:xfrm>
            </p:grpSpPr>
            <p:sp>
              <p:nvSpPr>
                <p:cNvPr id="943303" name="Rectangle 199"/>
                <p:cNvSpPr>
                  <a:spLocks noChangeArrowheads="1"/>
                </p:cNvSpPr>
                <p:nvPr/>
              </p:nvSpPr>
              <p:spPr bwMode="auto">
                <a:xfrm>
                  <a:off x="2204"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04" name="Freeform 200"/>
                <p:cNvSpPr>
                  <a:spLocks/>
                </p:cNvSpPr>
                <p:nvPr/>
              </p:nvSpPr>
              <p:spPr bwMode="auto">
                <a:xfrm>
                  <a:off x="2198"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05" name="Freeform 201"/>
                <p:cNvSpPr>
                  <a:spLocks/>
                </p:cNvSpPr>
                <p:nvPr/>
              </p:nvSpPr>
              <p:spPr bwMode="auto">
                <a:xfrm>
                  <a:off x="3218"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306" name="Freeform 202"/>
              <p:cNvSpPr>
                <a:spLocks/>
              </p:cNvSpPr>
              <p:nvPr/>
            </p:nvSpPr>
            <p:spPr bwMode="auto">
              <a:xfrm>
                <a:off x="2506"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07" name="Freeform 203"/>
              <p:cNvSpPr>
                <a:spLocks/>
              </p:cNvSpPr>
              <p:nvPr/>
            </p:nvSpPr>
            <p:spPr bwMode="auto">
              <a:xfrm>
                <a:off x="3262"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26" name="Group 204"/>
            <p:cNvGrpSpPr>
              <a:grpSpLocks/>
            </p:cNvGrpSpPr>
            <p:nvPr/>
          </p:nvGrpSpPr>
          <p:grpSpPr bwMode="auto">
            <a:xfrm>
              <a:off x="972" y="1994"/>
              <a:ext cx="206" cy="162"/>
              <a:chOff x="3734" y="2272"/>
              <a:chExt cx="1259" cy="992"/>
            </a:xfrm>
          </p:grpSpPr>
          <p:sp>
            <p:nvSpPr>
              <p:cNvPr id="943309" name="Freeform 205"/>
              <p:cNvSpPr>
                <a:spLocks/>
              </p:cNvSpPr>
              <p:nvPr/>
            </p:nvSpPr>
            <p:spPr bwMode="auto">
              <a:xfrm>
                <a:off x="3918"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10" name="Freeform 206"/>
              <p:cNvSpPr>
                <a:spLocks/>
              </p:cNvSpPr>
              <p:nvPr/>
            </p:nvSpPr>
            <p:spPr bwMode="auto">
              <a:xfrm>
                <a:off x="4703"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311" name="Freeform 207"/>
              <p:cNvSpPr>
                <a:spLocks/>
              </p:cNvSpPr>
              <p:nvPr/>
            </p:nvSpPr>
            <p:spPr bwMode="auto">
              <a:xfrm>
                <a:off x="4824"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12" name="Rectangle 208"/>
              <p:cNvSpPr>
                <a:spLocks noChangeArrowheads="1"/>
              </p:cNvSpPr>
              <p:nvPr/>
            </p:nvSpPr>
            <p:spPr bwMode="auto">
              <a:xfrm>
                <a:off x="3918"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13" name="Line 209"/>
              <p:cNvSpPr>
                <a:spLocks noChangeShapeType="1"/>
              </p:cNvSpPr>
              <p:nvPr/>
            </p:nvSpPr>
            <p:spPr bwMode="auto">
              <a:xfrm>
                <a:off x="3928"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14" name="Line 210"/>
              <p:cNvSpPr>
                <a:spLocks noChangeShapeType="1"/>
              </p:cNvSpPr>
              <p:nvPr/>
            </p:nvSpPr>
            <p:spPr bwMode="auto">
              <a:xfrm flipH="1">
                <a:off x="4554"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15" name="Rectangle 211"/>
              <p:cNvSpPr>
                <a:spLocks noChangeArrowheads="1"/>
              </p:cNvSpPr>
              <p:nvPr/>
            </p:nvSpPr>
            <p:spPr bwMode="auto">
              <a:xfrm>
                <a:off x="4081"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16" name="Freeform 212"/>
              <p:cNvSpPr>
                <a:spLocks/>
              </p:cNvSpPr>
              <p:nvPr/>
            </p:nvSpPr>
            <p:spPr bwMode="auto">
              <a:xfrm>
                <a:off x="4273"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17" name="Rectangle 213"/>
              <p:cNvSpPr>
                <a:spLocks noChangeArrowheads="1"/>
              </p:cNvSpPr>
              <p:nvPr/>
            </p:nvSpPr>
            <p:spPr bwMode="auto">
              <a:xfrm>
                <a:off x="4047"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18" name="Rectangle 214"/>
              <p:cNvSpPr>
                <a:spLocks noChangeArrowheads="1"/>
              </p:cNvSpPr>
              <p:nvPr/>
            </p:nvSpPr>
            <p:spPr bwMode="auto">
              <a:xfrm>
                <a:off x="4137"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19" name="Rectangle 215"/>
              <p:cNvSpPr>
                <a:spLocks noChangeArrowheads="1"/>
              </p:cNvSpPr>
              <p:nvPr/>
            </p:nvSpPr>
            <p:spPr bwMode="auto">
              <a:xfrm>
                <a:off x="4692"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20" name="Rectangle 216"/>
              <p:cNvSpPr>
                <a:spLocks noChangeArrowheads="1"/>
              </p:cNvSpPr>
              <p:nvPr/>
            </p:nvSpPr>
            <p:spPr bwMode="auto">
              <a:xfrm>
                <a:off x="4173"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27" name="Group 217"/>
              <p:cNvGrpSpPr>
                <a:grpSpLocks/>
              </p:cNvGrpSpPr>
              <p:nvPr/>
            </p:nvGrpSpPr>
            <p:grpSpPr bwMode="auto">
              <a:xfrm>
                <a:off x="3734" y="3132"/>
                <a:ext cx="1143" cy="132"/>
                <a:chOff x="3734" y="3132"/>
                <a:chExt cx="1143" cy="132"/>
              </a:xfrm>
            </p:grpSpPr>
            <p:sp>
              <p:nvSpPr>
                <p:cNvPr id="943322" name="Rectangle 218"/>
                <p:cNvSpPr>
                  <a:spLocks noChangeArrowheads="1"/>
                </p:cNvSpPr>
                <p:nvPr/>
              </p:nvSpPr>
              <p:spPr bwMode="auto">
                <a:xfrm>
                  <a:off x="3740"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23" name="Freeform 219"/>
                <p:cNvSpPr>
                  <a:spLocks/>
                </p:cNvSpPr>
                <p:nvPr/>
              </p:nvSpPr>
              <p:spPr bwMode="auto">
                <a:xfrm>
                  <a:off x="3734"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24" name="Freeform 220"/>
                <p:cNvSpPr>
                  <a:spLocks/>
                </p:cNvSpPr>
                <p:nvPr/>
              </p:nvSpPr>
              <p:spPr bwMode="auto">
                <a:xfrm>
                  <a:off x="4754"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325" name="Freeform 221"/>
              <p:cNvSpPr>
                <a:spLocks/>
              </p:cNvSpPr>
              <p:nvPr/>
            </p:nvSpPr>
            <p:spPr bwMode="auto">
              <a:xfrm>
                <a:off x="4042"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26" name="Freeform 222"/>
              <p:cNvSpPr>
                <a:spLocks/>
              </p:cNvSpPr>
              <p:nvPr/>
            </p:nvSpPr>
            <p:spPr bwMode="auto">
              <a:xfrm>
                <a:off x="4798"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28" name="Group 223"/>
            <p:cNvGrpSpPr>
              <a:grpSpLocks/>
            </p:cNvGrpSpPr>
            <p:nvPr/>
          </p:nvGrpSpPr>
          <p:grpSpPr bwMode="auto">
            <a:xfrm>
              <a:off x="760" y="1743"/>
              <a:ext cx="206" cy="162"/>
              <a:chOff x="2438" y="736"/>
              <a:chExt cx="1259" cy="992"/>
            </a:xfrm>
          </p:grpSpPr>
          <p:sp>
            <p:nvSpPr>
              <p:cNvPr id="943328" name="Freeform 224"/>
              <p:cNvSpPr>
                <a:spLocks/>
              </p:cNvSpPr>
              <p:nvPr/>
            </p:nvSpPr>
            <p:spPr bwMode="auto">
              <a:xfrm>
                <a:off x="2622" y="1301"/>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29" name="Freeform 225"/>
              <p:cNvSpPr>
                <a:spLocks/>
              </p:cNvSpPr>
              <p:nvPr/>
            </p:nvSpPr>
            <p:spPr bwMode="auto">
              <a:xfrm>
                <a:off x="3407" y="1287"/>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330" name="Freeform 226"/>
              <p:cNvSpPr>
                <a:spLocks/>
              </p:cNvSpPr>
              <p:nvPr/>
            </p:nvSpPr>
            <p:spPr bwMode="auto">
              <a:xfrm>
                <a:off x="3528" y="1303"/>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31" name="Rectangle 227"/>
              <p:cNvSpPr>
                <a:spLocks noChangeArrowheads="1"/>
              </p:cNvSpPr>
              <p:nvPr/>
            </p:nvSpPr>
            <p:spPr bwMode="auto">
              <a:xfrm>
                <a:off x="2622" y="1415"/>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32" name="Line 228"/>
              <p:cNvSpPr>
                <a:spLocks noChangeShapeType="1"/>
              </p:cNvSpPr>
              <p:nvPr/>
            </p:nvSpPr>
            <p:spPr bwMode="auto">
              <a:xfrm>
                <a:off x="2632" y="1439"/>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33" name="Line 229"/>
              <p:cNvSpPr>
                <a:spLocks noChangeShapeType="1"/>
              </p:cNvSpPr>
              <p:nvPr/>
            </p:nvSpPr>
            <p:spPr bwMode="auto">
              <a:xfrm flipH="1">
                <a:off x="3258" y="1463"/>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34" name="Rectangle 230"/>
              <p:cNvSpPr>
                <a:spLocks noChangeArrowheads="1"/>
              </p:cNvSpPr>
              <p:nvPr/>
            </p:nvSpPr>
            <p:spPr bwMode="auto">
              <a:xfrm>
                <a:off x="2785" y="1360"/>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35" name="Freeform 231"/>
              <p:cNvSpPr>
                <a:spLocks/>
              </p:cNvSpPr>
              <p:nvPr/>
            </p:nvSpPr>
            <p:spPr bwMode="auto">
              <a:xfrm>
                <a:off x="2977" y="1294"/>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36" name="Rectangle 232"/>
              <p:cNvSpPr>
                <a:spLocks noChangeArrowheads="1"/>
              </p:cNvSpPr>
              <p:nvPr/>
            </p:nvSpPr>
            <p:spPr bwMode="auto">
              <a:xfrm>
                <a:off x="2751" y="775"/>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37" name="Rectangle 233"/>
              <p:cNvSpPr>
                <a:spLocks noChangeArrowheads="1"/>
              </p:cNvSpPr>
              <p:nvPr/>
            </p:nvSpPr>
            <p:spPr bwMode="auto">
              <a:xfrm>
                <a:off x="2841" y="834"/>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38" name="Rectangle 234"/>
              <p:cNvSpPr>
                <a:spLocks noChangeArrowheads="1"/>
              </p:cNvSpPr>
              <p:nvPr/>
            </p:nvSpPr>
            <p:spPr bwMode="auto">
              <a:xfrm>
                <a:off x="3396" y="1280"/>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39" name="Rectangle 235"/>
              <p:cNvSpPr>
                <a:spLocks noChangeArrowheads="1"/>
              </p:cNvSpPr>
              <p:nvPr/>
            </p:nvSpPr>
            <p:spPr bwMode="auto">
              <a:xfrm>
                <a:off x="2877" y="854"/>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29" name="Group 236"/>
              <p:cNvGrpSpPr>
                <a:grpSpLocks/>
              </p:cNvGrpSpPr>
              <p:nvPr/>
            </p:nvGrpSpPr>
            <p:grpSpPr bwMode="auto">
              <a:xfrm>
                <a:off x="2438" y="1596"/>
                <a:ext cx="1143" cy="132"/>
                <a:chOff x="2438" y="1596"/>
                <a:chExt cx="1143" cy="132"/>
              </a:xfrm>
            </p:grpSpPr>
            <p:sp>
              <p:nvSpPr>
                <p:cNvPr id="943341" name="Rectangle 237"/>
                <p:cNvSpPr>
                  <a:spLocks noChangeArrowheads="1"/>
                </p:cNvSpPr>
                <p:nvPr/>
              </p:nvSpPr>
              <p:spPr bwMode="auto">
                <a:xfrm>
                  <a:off x="2444" y="1701"/>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42" name="Freeform 238"/>
                <p:cNvSpPr>
                  <a:spLocks/>
                </p:cNvSpPr>
                <p:nvPr/>
              </p:nvSpPr>
              <p:spPr bwMode="auto">
                <a:xfrm>
                  <a:off x="2438" y="1596"/>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43" name="Freeform 239"/>
                <p:cNvSpPr>
                  <a:spLocks/>
                </p:cNvSpPr>
                <p:nvPr/>
              </p:nvSpPr>
              <p:spPr bwMode="auto">
                <a:xfrm>
                  <a:off x="3458" y="1598"/>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344" name="Freeform 240"/>
              <p:cNvSpPr>
                <a:spLocks/>
              </p:cNvSpPr>
              <p:nvPr/>
            </p:nvSpPr>
            <p:spPr bwMode="auto">
              <a:xfrm>
                <a:off x="2746" y="736"/>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45" name="Freeform 241"/>
              <p:cNvSpPr>
                <a:spLocks/>
              </p:cNvSpPr>
              <p:nvPr/>
            </p:nvSpPr>
            <p:spPr bwMode="auto">
              <a:xfrm>
                <a:off x="3502" y="737"/>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30" name="Group 242"/>
            <p:cNvGrpSpPr>
              <a:grpSpLocks/>
            </p:cNvGrpSpPr>
            <p:nvPr/>
          </p:nvGrpSpPr>
          <p:grpSpPr bwMode="auto">
            <a:xfrm>
              <a:off x="480" y="1680"/>
              <a:ext cx="120" cy="212"/>
              <a:chOff x="768" y="432"/>
              <a:chExt cx="733" cy="1295"/>
            </a:xfrm>
          </p:grpSpPr>
          <p:sp>
            <p:nvSpPr>
              <p:cNvPr id="943347" name="Rectangle 243"/>
              <p:cNvSpPr>
                <a:spLocks noChangeArrowheads="1"/>
              </p:cNvSpPr>
              <p:nvPr/>
            </p:nvSpPr>
            <p:spPr bwMode="auto">
              <a:xfrm>
                <a:off x="808" y="1154"/>
                <a:ext cx="138" cy="333"/>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48" name="Rectangle 244" descr="Mørk loddrett"/>
              <p:cNvSpPr>
                <a:spLocks noChangeArrowheads="1"/>
              </p:cNvSpPr>
              <p:nvPr/>
            </p:nvSpPr>
            <p:spPr bwMode="auto">
              <a:xfrm>
                <a:off x="771" y="701"/>
                <a:ext cx="487" cy="50"/>
              </a:xfrm>
              <a:prstGeom prst="rect">
                <a:avLst/>
              </a:prstGeom>
              <a:pattFill prst="dkVert">
                <a:fgClr>
                  <a:schemeClr val="tx1"/>
                </a:fgClr>
                <a:bgClr>
                  <a:schemeClr val="bg1"/>
                </a:bgClr>
              </a:pattFill>
              <a:ln w="6350">
                <a:solidFill>
                  <a:schemeClr val="bg1"/>
                </a:solidFill>
                <a:miter lim="800000"/>
                <a:headEnd/>
                <a:tailEnd/>
              </a:ln>
              <a:effectLst/>
            </p:spPr>
            <p:txBody>
              <a:bodyPr wrap="none" anchor="ctr">
                <a:prstTxWarp prst="textNoShape">
                  <a:avLst/>
                </a:prstTxWarp>
              </a:bodyPr>
              <a:lstStyle/>
              <a:p>
                <a:endParaRPr lang="nn-NO"/>
              </a:p>
            </p:txBody>
          </p:sp>
          <p:grpSp>
            <p:nvGrpSpPr>
              <p:cNvPr id="31" name="Group 245"/>
              <p:cNvGrpSpPr>
                <a:grpSpLocks/>
              </p:cNvGrpSpPr>
              <p:nvPr/>
            </p:nvGrpSpPr>
            <p:grpSpPr bwMode="auto">
              <a:xfrm>
                <a:off x="772" y="755"/>
                <a:ext cx="469" cy="971"/>
                <a:chOff x="772" y="755"/>
                <a:chExt cx="469" cy="971"/>
              </a:xfrm>
            </p:grpSpPr>
            <p:sp>
              <p:nvSpPr>
                <p:cNvPr id="943350" name="Rectangle 246"/>
                <p:cNvSpPr>
                  <a:spLocks noChangeArrowheads="1"/>
                </p:cNvSpPr>
                <p:nvPr/>
              </p:nvSpPr>
              <p:spPr bwMode="auto">
                <a:xfrm>
                  <a:off x="772" y="755"/>
                  <a:ext cx="203"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51" name="Rectangle 247"/>
                <p:cNvSpPr>
                  <a:spLocks noChangeArrowheads="1"/>
                </p:cNvSpPr>
                <p:nvPr/>
              </p:nvSpPr>
              <p:spPr bwMode="auto">
                <a:xfrm>
                  <a:off x="967" y="755"/>
                  <a:ext cx="274"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352" name="Rectangle 248"/>
              <p:cNvSpPr>
                <a:spLocks noChangeArrowheads="1"/>
              </p:cNvSpPr>
              <p:nvPr/>
            </p:nvSpPr>
            <p:spPr bwMode="auto">
              <a:xfrm>
                <a:off x="808" y="795"/>
                <a:ext cx="138" cy="331"/>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53" name="Rectangle 249"/>
              <p:cNvSpPr>
                <a:spLocks noChangeArrowheads="1"/>
              </p:cNvSpPr>
              <p:nvPr/>
            </p:nvSpPr>
            <p:spPr bwMode="auto">
              <a:xfrm>
                <a:off x="839" y="834"/>
                <a:ext cx="71" cy="45"/>
              </a:xfrm>
              <a:prstGeom prst="rect">
                <a:avLst/>
              </a:prstGeom>
              <a:solidFill>
                <a:srgbClr val="CECECE"/>
              </a:soli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553" name="Group 250"/>
              <p:cNvGrpSpPr>
                <a:grpSpLocks/>
              </p:cNvGrpSpPr>
              <p:nvPr/>
            </p:nvGrpSpPr>
            <p:grpSpPr bwMode="auto">
              <a:xfrm>
                <a:off x="1009" y="795"/>
                <a:ext cx="201" cy="142"/>
                <a:chOff x="1009" y="795"/>
                <a:chExt cx="201" cy="142"/>
              </a:xfrm>
            </p:grpSpPr>
            <p:sp>
              <p:nvSpPr>
                <p:cNvPr id="943355" name="Rectangle 251"/>
                <p:cNvSpPr>
                  <a:spLocks noChangeArrowheads="1"/>
                </p:cNvSpPr>
                <p:nvPr/>
              </p:nvSpPr>
              <p:spPr bwMode="auto">
                <a:xfrm>
                  <a:off x="1009" y="795"/>
                  <a:ext cx="201" cy="142"/>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56" name="Line 252"/>
                <p:cNvSpPr>
                  <a:spLocks noChangeShapeType="1"/>
                </p:cNvSpPr>
                <p:nvPr/>
              </p:nvSpPr>
              <p:spPr bwMode="auto">
                <a:xfrm>
                  <a:off x="1027" y="854"/>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sp>
            <p:nvSpPr>
              <p:cNvPr id="943357" name="Rectangle 253"/>
              <p:cNvSpPr>
                <a:spLocks noChangeArrowheads="1"/>
              </p:cNvSpPr>
              <p:nvPr/>
            </p:nvSpPr>
            <p:spPr bwMode="auto">
              <a:xfrm>
                <a:off x="1009" y="973"/>
                <a:ext cx="201" cy="98"/>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58" name="Line 254"/>
              <p:cNvSpPr>
                <a:spLocks noChangeShapeType="1"/>
              </p:cNvSpPr>
              <p:nvPr/>
            </p:nvSpPr>
            <p:spPr bwMode="auto">
              <a:xfrm>
                <a:off x="1027" y="1015"/>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59" name="Rectangle 255"/>
              <p:cNvSpPr>
                <a:spLocks noChangeArrowheads="1"/>
              </p:cNvSpPr>
              <p:nvPr/>
            </p:nvSpPr>
            <p:spPr bwMode="auto">
              <a:xfrm>
                <a:off x="772" y="619"/>
                <a:ext cx="471" cy="87"/>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60" name="Freeform 256"/>
              <p:cNvSpPr>
                <a:spLocks/>
              </p:cNvSpPr>
              <p:nvPr/>
            </p:nvSpPr>
            <p:spPr bwMode="auto">
              <a:xfrm>
                <a:off x="768" y="432"/>
                <a:ext cx="733" cy="183"/>
              </a:xfrm>
              <a:custGeom>
                <a:avLst/>
                <a:gdLst/>
                <a:ahLst/>
                <a:cxnLst>
                  <a:cxn ang="0">
                    <a:pos x="0" y="182"/>
                  </a:cxn>
                  <a:cxn ang="0">
                    <a:pos x="335" y="0"/>
                  </a:cxn>
                  <a:cxn ang="0">
                    <a:pos x="732" y="0"/>
                  </a:cxn>
                  <a:cxn ang="0">
                    <a:pos x="478" y="182"/>
                  </a:cxn>
                  <a:cxn ang="0">
                    <a:pos x="0" y="182"/>
                  </a:cxn>
                </a:cxnLst>
                <a:rect l="0" t="0" r="r" b="b"/>
                <a:pathLst>
                  <a:path w="733" h="183">
                    <a:moveTo>
                      <a:pt x="0" y="182"/>
                    </a:moveTo>
                    <a:lnTo>
                      <a:pt x="335" y="0"/>
                    </a:lnTo>
                    <a:lnTo>
                      <a:pt x="732" y="0"/>
                    </a:lnTo>
                    <a:lnTo>
                      <a:pt x="478" y="182"/>
                    </a:lnTo>
                    <a:lnTo>
                      <a:pt x="0" y="182"/>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361" name="Freeform 257"/>
              <p:cNvSpPr>
                <a:spLocks/>
              </p:cNvSpPr>
              <p:nvPr/>
            </p:nvSpPr>
            <p:spPr bwMode="auto">
              <a:xfrm>
                <a:off x="1247" y="432"/>
                <a:ext cx="254" cy="1295"/>
              </a:xfrm>
              <a:custGeom>
                <a:avLst/>
                <a:gdLst/>
                <a:ahLst/>
                <a:cxnLst>
                  <a:cxn ang="0">
                    <a:pos x="0" y="1294"/>
                  </a:cxn>
                  <a:cxn ang="0">
                    <a:pos x="0" y="178"/>
                  </a:cxn>
                  <a:cxn ang="0">
                    <a:pos x="253" y="0"/>
                  </a:cxn>
                  <a:cxn ang="0">
                    <a:pos x="253" y="1015"/>
                  </a:cxn>
                  <a:cxn ang="0">
                    <a:pos x="0" y="1294"/>
                  </a:cxn>
                </a:cxnLst>
                <a:rect l="0" t="0" r="r" b="b"/>
                <a:pathLst>
                  <a:path w="254" h="1295">
                    <a:moveTo>
                      <a:pt x="0" y="1294"/>
                    </a:moveTo>
                    <a:lnTo>
                      <a:pt x="0" y="178"/>
                    </a:lnTo>
                    <a:lnTo>
                      <a:pt x="253" y="0"/>
                    </a:lnTo>
                    <a:lnTo>
                      <a:pt x="253" y="1015"/>
                    </a:lnTo>
                    <a:lnTo>
                      <a:pt x="0" y="1294"/>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566" name="Group 258"/>
            <p:cNvGrpSpPr>
              <a:grpSpLocks/>
            </p:cNvGrpSpPr>
            <p:nvPr/>
          </p:nvGrpSpPr>
          <p:grpSpPr bwMode="auto">
            <a:xfrm>
              <a:off x="621" y="1764"/>
              <a:ext cx="114" cy="111"/>
              <a:chOff x="1588" y="868"/>
              <a:chExt cx="697" cy="680"/>
            </a:xfrm>
          </p:grpSpPr>
          <p:sp>
            <p:nvSpPr>
              <p:cNvPr id="943363" name="Rectangle 259"/>
              <p:cNvSpPr>
                <a:spLocks noChangeArrowheads="1"/>
              </p:cNvSpPr>
              <p:nvPr/>
            </p:nvSpPr>
            <p:spPr bwMode="auto">
              <a:xfrm>
                <a:off x="1664" y="1522"/>
                <a:ext cx="548" cy="26"/>
              </a:xfrm>
              <a:prstGeom prst="rect">
                <a:avLst/>
              </a:prstGeom>
              <a:solidFill>
                <a:srgbClr val="47474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64" name="Rectangle 260"/>
              <p:cNvSpPr>
                <a:spLocks noChangeArrowheads="1"/>
              </p:cNvSpPr>
              <p:nvPr/>
            </p:nvSpPr>
            <p:spPr bwMode="auto">
              <a:xfrm>
                <a:off x="1588" y="868"/>
                <a:ext cx="697" cy="647"/>
              </a:xfrm>
              <a:prstGeom prst="rect">
                <a:avLst/>
              </a:prstGeom>
              <a:gradFill rotWithShape="0">
                <a:gsLst>
                  <a:gs pos="0">
                    <a:srgbClr val="9F9F9F">
                      <a:gamma/>
                      <a:shade val="89804"/>
                      <a:invGamma/>
                    </a:srgbClr>
                  </a:gs>
                  <a:gs pos="50000">
                    <a:srgbClr val="9F9F9F"/>
                  </a:gs>
                  <a:gs pos="100000">
                    <a:srgbClr val="9F9F9F">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65" name="Rectangle 261"/>
              <p:cNvSpPr>
                <a:spLocks noChangeArrowheads="1"/>
              </p:cNvSpPr>
              <p:nvPr/>
            </p:nvSpPr>
            <p:spPr bwMode="auto">
              <a:xfrm>
                <a:off x="1670" y="941"/>
                <a:ext cx="537" cy="498"/>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66" name="Rectangle 262"/>
              <p:cNvSpPr>
                <a:spLocks noChangeArrowheads="1"/>
              </p:cNvSpPr>
              <p:nvPr/>
            </p:nvSpPr>
            <p:spPr bwMode="auto">
              <a:xfrm>
                <a:off x="1699" y="960"/>
                <a:ext cx="484" cy="455"/>
              </a:xfrm>
              <a:prstGeom prst="rect">
                <a:avLst/>
              </a:prstGeom>
              <a:solidFill>
                <a:srgbClr val="00C3DF"/>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67" name="Rectangle 263"/>
              <p:cNvSpPr>
                <a:spLocks noChangeArrowheads="1"/>
              </p:cNvSpPr>
              <p:nvPr/>
            </p:nvSpPr>
            <p:spPr bwMode="auto">
              <a:xfrm>
                <a:off x="2179" y="1475"/>
                <a:ext cx="17" cy="16"/>
              </a:xfrm>
              <a:prstGeom prst="rect">
                <a:avLst/>
              </a:prstGeom>
              <a:solidFill>
                <a:srgbClr val="00AE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68" name="Rectangle 264"/>
              <p:cNvSpPr>
                <a:spLocks noChangeArrowheads="1"/>
              </p:cNvSpPr>
              <p:nvPr/>
            </p:nvSpPr>
            <p:spPr bwMode="auto">
              <a:xfrm>
                <a:off x="1910" y="1469"/>
                <a:ext cx="75" cy="23"/>
              </a:xfrm>
              <a:prstGeom prst="rect">
                <a:avLst/>
              </a:prstGeom>
              <a:gradFill rotWithShape="0">
                <a:gsLst>
                  <a:gs pos="0">
                    <a:srgbClr val="919191">
                      <a:gamma/>
                      <a:shade val="80000"/>
                      <a:invGamma/>
                    </a:srgbClr>
                  </a:gs>
                  <a:gs pos="100000">
                    <a:srgbClr val="919191"/>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grpSp>
          <p:nvGrpSpPr>
            <p:cNvPr id="943572" name="Group 265"/>
            <p:cNvGrpSpPr>
              <a:grpSpLocks/>
            </p:cNvGrpSpPr>
            <p:nvPr/>
          </p:nvGrpSpPr>
          <p:grpSpPr bwMode="auto">
            <a:xfrm>
              <a:off x="1008" y="1803"/>
              <a:ext cx="216" cy="86"/>
              <a:chOff x="3953" y="1104"/>
              <a:chExt cx="1327" cy="528"/>
            </a:xfrm>
          </p:grpSpPr>
          <p:sp>
            <p:nvSpPr>
              <p:cNvPr id="943370" name="Freeform 266"/>
              <p:cNvSpPr>
                <a:spLocks/>
              </p:cNvSpPr>
              <p:nvPr/>
            </p:nvSpPr>
            <p:spPr bwMode="auto">
              <a:xfrm>
                <a:off x="3989" y="1104"/>
                <a:ext cx="1143" cy="144"/>
              </a:xfrm>
              <a:custGeom>
                <a:avLst/>
                <a:gdLst/>
                <a:ahLst/>
                <a:cxnLst>
                  <a:cxn ang="0">
                    <a:pos x="0" y="143"/>
                  </a:cxn>
                  <a:cxn ang="0">
                    <a:pos x="262" y="0"/>
                  </a:cxn>
                  <a:cxn ang="0">
                    <a:pos x="1142" y="0"/>
                  </a:cxn>
                  <a:cxn ang="0">
                    <a:pos x="1001" y="121"/>
                  </a:cxn>
                  <a:cxn ang="0">
                    <a:pos x="0" y="143"/>
                  </a:cxn>
                </a:cxnLst>
                <a:rect l="0" t="0" r="r" b="b"/>
                <a:pathLst>
                  <a:path w="1143" h="144">
                    <a:moveTo>
                      <a:pt x="0" y="143"/>
                    </a:moveTo>
                    <a:lnTo>
                      <a:pt x="262" y="0"/>
                    </a:lnTo>
                    <a:lnTo>
                      <a:pt x="1142" y="0"/>
                    </a:lnTo>
                    <a:lnTo>
                      <a:pt x="1001" y="121"/>
                    </a:lnTo>
                    <a:lnTo>
                      <a:pt x="0" y="143"/>
                    </a:lnTo>
                  </a:path>
                </a:pathLst>
              </a:custGeom>
              <a:gradFill rotWithShape="0">
                <a:gsLst>
                  <a:gs pos="0">
                    <a:srgbClr val="919191">
                      <a:gamma/>
                      <a:tint val="50196"/>
                      <a:invGamma/>
                    </a:srgbClr>
                  </a:gs>
                  <a:gs pos="100000">
                    <a:srgbClr val="919191"/>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371" name="Freeform 267"/>
              <p:cNvSpPr>
                <a:spLocks/>
              </p:cNvSpPr>
              <p:nvPr/>
            </p:nvSpPr>
            <p:spPr bwMode="auto">
              <a:xfrm>
                <a:off x="4984" y="1104"/>
                <a:ext cx="148" cy="528"/>
              </a:xfrm>
              <a:custGeom>
                <a:avLst/>
                <a:gdLst/>
                <a:ahLst/>
                <a:cxnLst>
                  <a:cxn ang="0">
                    <a:pos x="147" y="0"/>
                  </a:cxn>
                  <a:cxn ang="0">
                    <a:pos x="147" y="382"/>
                  </a:cxn>
                  <a:cxn ang="0">
                    <a:pos x="0" y="527"/>
                  </a:cxn>
                  <a:cxn ang="0">
                    <a:pos x="0" y="127"/>
                  </a:cxn>
                  <a:cxn ang="0">
                    <a:pos x="147" y="0"/>
                  </a:cxn>
                </a:cxnLst>
                <a:rect l="0" t="0" r="r" b="b"/>
                <a:pathLst>
                  <a:path w="148" h="528">
                    <a:moveTo>
                      <a:pt x="147" y="0"/>
                    </a:moveTo>
                    <a:lnTo>
                      <a:pt x="147" y="382"/>
                    </a:lnTo>
                    <a:lnTo>
                      <a:pt x="0" y="527"/>
                    </a:lnTo>
                    <a:lnTo>
                      <a:pt x="0" y="127"/>
                    </a:lnTo>
                    <a:lnTo>
                      <a:pt x="147" y="0"/>
                    </a:lnTo>
                  </a:path>
                </a:pathLst>
              </a:custGeom>
              <a:gradFill rotWithShape="0">
                <a:gsLst>
                  <a:gs pos="0">
                    <a:srgbClr val="333333"/>
                  </a:gs>
                  <a:gs pos="100000">
                    <a:srgbClr val="333333">
                      <a:gamma/>
                      <a:tint val="89804"/>
                      <a:invGamma/>
                    </a:srgbClr>
                  </a:gs>
                </a:gsLst>
                <a:lin ang="0" scaled="1"/>
              </a:gradFill>
              <a:ln w="6350" cap="rnd" cmpd="sng">
                <a:solidFill>
                  <a:schemeClr val="bg1"/>
                </a:solidFill>
                <a:round/>
                <a:headEnd/>
                <a:tailEnd/>
              </a:ln>
              <a:effectLst/>
            </p:spPr>
            <p:txBody>
              <a:bodyPr>
                <a:prstTxWarp prst="textNoShape">
                  <a:avLst/>
                </a:prstTxWarp>
              </a:bodyPr>
              <a:lstStyle/>
              <a:p>
                <a:endParaRPr lang="nn-NO"/>
              </a:p>
            </p:txBody>
          </p:sp>
          <p:sp>
            <p:nvSpPr>
              <p:cNvPr id="943372" name="Rectangle 268"/>
              <p:cNvSpPr>
                <a:spLocks noChangeArrowheads="1"/>
              </p:cNvSpPr>
              <p:nvPr/>
            </p:nvSpPr>
            <p:spPr bwMode="auto">
              <a:xfrm>
                <a:off x="4042" y="1584"/>
                <a:ext cx="940" cy="47"/>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585" name="Group 269"/>
              <p:cNvGrpSpPr>
                <a:grpSpLocks/>
              </p:cNvGrpSpPr>
              <p:nvPr/>
            </p:nvGrpSpPr>
            <p:grpSpPr bwMode="auto">
              <a:xfrm>
                <a:off x="3953" y="1227"/>
                <a:ext cx="683" cy="197"/>
                <a:chOff x="3953" y="1227"/>
                <a:chExt cx="683" cy="197"/>
              </a:xfrm>
            </p:grpSpPr>
            <p:sp>
              <p:nvSpPr>
                <p:cNvPr id="943374" name="Rectangle 270"/>
                <p:cNvSpPr>
                  <a:spLocks noChangeArrowheads="1"/>
                </p:cNvSpPr>
                <p:nvPr/>
              </p:nvSpPr>
              <p:spPr bwMode="auto">
                <a:xfrm>
                  <a:off x="4045" y="1227"/>
                  <a:ext cx="591" cy="197"/>
                </a:xfrm>
                <a:prstGeom prst="rect">
                  <a:avLst/>
                </a:prstGeom>
                <a:solidFill>
                  <a:schemeClr val="folHlink"/>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75" name="Oval 271"/>
                <p:cNvSpPr>
                  <a:spLocks noChangeArrowheads="1"/>
                </p:cNvSpPr>
                <p:nvPr/>
              </p:nvSpPr>
              <p:spPr bwMode="auto">
                <a:xfrm>
                  <a:off x="3953" y="1228"/>
                  <a:ext cx="183" cy="195"/>
                </a:xfrm>
                <a:prstGeom prst="ellipse">
                  <a:avLst/>
                </a:prstGeom>
                <a:solidFill>
                  <a:schemeClr val="folHlink"/>
                </a:solidFill>
                <a:ln w="6350">
                  <a:solidFill>
                    <a:schemeClr val="bg1"/>
                  </a:solidFill>
                  <a:round/>
                  <a:headEnd/>
                  <a:tailEnd/>
                </a:ln>
                <a:effectLst/>
              </p:spPr>
              <p:txBody>
                <a:bodyPr wrap="none" anchor="ctr">
                  <a:prstTxWarp prst="textNoShape">
                    <a:avLst/>
                  </a:prstTxWarp>
                </a:bodyPr>
                <a:lstStyle/>
                <a:p>
                  <a:endParaRPr lang="nn-NO"/>
                </a:p>
              </p:txBody>
            </p:sp>
          </p:grpSp>
          <p:sp>
            <p:nvSpPr>
              <p:cNvPr id="943376" name="Rectangle 272"/>
              <p:cNvSpPr>
                <a:spLocks noChangeArrowheads="1"/>
              </p:cNvSpPr>
              <p:nvPr/>
            </p:nvSpPr>
            <p:spPr bwMode="auto">
              <a:xfrm>
                <a:off x="4011" y="1429"/>
                <a:ext cx="971" cy="155"/>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77" name="Rectangle 273"/>
              <p:cNvSpPr>
                <a:spLocks noChangeArrowheads="1"/>
              </p:cNvSpPr>
              <p:nvPr/>
            </p:nvSpPr>
            <p:spPr bwMode="auto">
              <a:xfrm>
                <a:off x="4641" y="1227"/>
                <a:ext cx="347" cy="197"/>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78" name="Line 274"/>
              <p:cNvSpPr>
                <a:spLocks noChangeShapeType="1"/>
              </p:cNvSpPr>
              <p:nvPr/>
            </p:nvSpPr>
            <p:spPr bwMode="auto">
              <a:xfrm>
                <a:off x="4637" y="1225"/>
                <a:ext cx="0" cy="204"/>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591" name="Group 275"/>
              <p:cNvGrpSpPr>
                <a:grpSpLocks/>
              </p:cNvGrpSpPr>
              <p:nvPr/>
            </p:nvGrpSpPr>
            <p:grpSpPr bwMode="auto">
              <a:xfrm>
                <a:off x="4704" y="1447"/>
                <a:ext cx="231" cy="16"/>
                <a:chOff x="4704" y="1447"/>
                <a:chExt cx="231" cy="16"/>
              </a:xfrm>
            </p:grpSpPr>
            <p:sp>
              <p:nvSpPr>
                <p:cNvPr id="943380" name="Rectangle 276"/>
                <p:cNvSpPr>
                  <a:spLocks noChangeArrowheads="1"/>
                </p:cNvSpPr>
                <p:nvPr/>
              </p:nvSpPr>
              <p:spPr bwMode="auto">
                <a:xfrm>
                  <a:off x="4771" y="1447"/>
                  <a:ext cx="31"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81" name="Rectangle 277"/>
                <p:cNvSpPr>
                  <a:spLocks noChangeArrowheads="1"/>
                </p:cNvSpPr>
                <p:nvPr/>
              </p:nvSpPr>
              <p:spPr bwMode="auto">
                <a:xfrm>
                  <a:off x="4837"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82" name="Rectangle 278"/>
                <p:cNvSpPr>
                  <a:spLocks noChangeArrowheads="1"/>
                </p:cNvSpPr>
                <p:nvPr/>
              </p:nvSpPr>
              <p:spPr bwMode="auto">
                <a:xfrm>
                  <a:off x="4903"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83" name="Rectangle 279"/>
                <p:cNvSpPr>
                  <a:spLocks noChangeArrowheads="1"/>
                </p:cNvSpPr>
                <p:nvPr/>
              </p:nvSpPr>
              <p:spPr bwMode="auto">
                <a:xfrm>
                  <a:off x="4704"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384" name="Line 280"/>
              <p:cNvSpPr>
                <a:spLocks noChangeShapeType="1"/>
              </p:cNvSpPr>
              <p:nvPr/>
            </p:nvSpPr>
            <p:spPr bwMode="auto">
              <a:xfrm flipV="1">
                <a:off x="4637" y="1106"/>
                <a:ext cx="157" cy="119"/>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85" name="Freeform 281"/>
              <p:cNvSpPr>
                <a:spLocks/>
              </p:cNvSpPr>
              <p:nvPr/>
            </p:nvSpPr>
            <p:spPr bwMode="auto">
              <a:xfrm>
                <a:off x="4240" y="1122"/>
                <a:ext cx="469" cy="84"/>
              </a:xfrm>
              <a:custGeom>
                <a:avLst/>
                <a:gdLst/>
                <a:ahLst/>
                <a:cxnLst>
                  <a:cxn ang="0">
                    <a:pos x="0" y="83"/>
                  </a:cxn>
                  <a:cxn ang="0">
                    <a:pos x="124" y="0"/>
                  </a:cxn>
                  <a:cxn ang="0">
                    <a:pos x="468" y="0"/>
                  </a:cxn>
                  <a:cxn ang="0">
                    <a:pos x="356" y="83"/>
                  </a:cxn>
                  <a:cxn ang="0">
                    <a:pos x="0" y="83"/>
                  </a:cxn>
                </a:cxnLst>
                <a:rect l="0" t="0" r="r" b="b"/>
                <a:pathLst>
                  <a:path w="469" h="84">
                    <a:moveTo>
                      <a:pt x="0" y="83"/>
                    </a:moveTo>
                    <a:lnTo>
                      <a:pt x="124" y="0"/>
                    </a:lnTo>
                    <a:lnTo>
                      <a:pt x="468" y="0"/>
                    </a:lnTo>
                    <a:lnTo>
                      <a:pt x="356" y="83"/>
                    </a:lnTo>
                    <a:lnTo>
                      <a:pt x="0" y="83"/>
                    </a:lnTo>
                  </a:path>
                </a:pathLst>
              </a:custGeom>
              <a:gradFill rotWithShape="0">
                <a:gsLst>
                  <a:gs pos="0">
                    <a:srgbClr val="919191">
                      <a:gamma/>
                      <a:shade val="80000"/>
                      <a:invGamma/>
                    </a:srgbClr>
                  </a:gs>
                  <a:gs pos="100000">
                    <a:srgbClr val="919191"/>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386" name="Freeform 282"/>
              <p:cNvSpPr>
                <a:spLocks/>
              </p:cNvSpPr>
              <p:nvPr/>
            </p:nvSpPr>
            <p:spPr bwMode="auto">
              <a:xfrm>
                <a:off x="4331" y="1122"/>
                <a:ext cx="380" cy="83"/>
              </a:xfrm>
              <a:custGeom>
                <a:avLst/>
                <a:gdLst/>
                <a:ahLst/>
                <a:cxnLst>
                  <a:cxn ang="0">
                    <a:pos x="116" y="0"/>
                  </a:cxn>
                  <a:cxn ang="0">
                    <a:pos x="0" y="82"/>
                  </a:cxn>
                  <a:cxn ang="0">
                    <a:pos x="265" y="82"/>
                  </a:cxn>
                  <a:cxn ang="0">
                    <a:pos x="379" y="0"/>
                  </a:cxn>
                  <a:cxn ang="0">
                    <a:pos x="116" y="0"/>
                  </a:cxn>
                </a:cxnLst>
                <a:rect l="0" t="0" r="r" b="b"/>
                <a:pathLst>
                  <a:path w="380" h="83">
                    <a:moveTo>
                      <a:pt x="116" y="0"/>
                    </a:moveTo>
                    <a:lnTo>
                      <a:pt x="0" y="82"/>
                    </a:lnTo>
                    <a:lnTo>
                      <a:pt x="265" y="82"/>
                    </a:lnTo>
                    <a:lnTo>
                      <a:pt x="379" y="0"/>
                    </a:lnTo>
                    <a:lnTo>
                      <a:pt x="116" y="0"/>
                    </a:lnTo>
                  </a:path>
                </a:pathLst>
              </a:custGeom>
              <a:gradFill rotWithShape="0">
                <a:gsLst>
                  <a:gs pos="0">
                    <a:srgbClr val="CECECE"/>
                  </a:gs>
                  <a:gs pos="100000">
                    <a:srgbClr val="CECECE">
                      <a:gamma/>
                      <a:tint val="40000"/>
                      <a:invGamma/>
                    </a:srgbClr>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387" name="Freeform 283"/>
              <p:cNvSpPr>
                <a:spLocks/>
              </p:cNvSpPr>
              <p:nvPr/>
            </p:nvSpPr>
            <p:spPr bwMode="auto">
              <a:xfrm>
                <a:off x="4369" y="1122"/>
                <a:ext cx="341" cy="26"/>
              </a:xfrm>
              <a:custGeom>
                <a:avLst/>
                <a:gdLst/>
                <a:ahLst/>
                <a:cxnLst>
                  <a:cxn ang="0">
                    <a:pos x="0" y="0"/>
                  </a:cxn>
                  <a:cxn ang="0">
                    <a:pos x="35" y="25"/>
                  </a:cxn>
                  <a:cxn ang="0">
                    <a:pos x="340" y="0"/>
                  </a:cxn>
                  <a:cxn ang="0">
                    <a:pos x="0" y="0"/>
                  </a:cxn>
                </a:cxnLst>
                <a:rect l="0" t="0" r="r" b="b"/>
                <a:pathLst>
                  <a:path w="341" h="26">
                    <a:moveTo>
                      <a:pt x="0" y="0"/>
                    </a:moveTo>
                    <a:lnTo>
                      <a:pt x="35" y="25"/>
                    </a:lnTo>
                    <a:lnTo>
                      <a:pt x="340" y="0"/>
                    </a:lnTo>
                    <a:lnTo>
                      <a:pt x="0" y="0"/>
                    </a:lnTo>
                  </a:path>
                </a:pathLst>
              </a:custGeom>
              <a:gradFill rotWithShape="0">
                <a:gsLst>
                  <a:gs pos="0">
                    <a:srgbClr val="919191"/>
                  </a:gs>
                  <a:gs pos="100000">
                    <a:srgbClr val="919191">
                      <a:gamma/>
                      <a:tint val="80000"/>
                      <a:invGamma/>
                    </a:srgbClr>
                  </a:gs>
                </a:gsLst>
                <a:lin ang="5400000" scaled="1"/>
              </a:gradFill>
              <a:ln w="6350" cap="rnd" cmpd="sng">
                <a:solidFill>
                  <a:schemeClr val="bg1"/>
                </a:solidFill>
                <a:round/>
                <a:headEnd/>
                <a:tailEnd/>
              </a:ln>
              <a:effectLst/>
            </p:spPr>
            <p:txBody>
              <a:bodyPr>
                <a:prstTxWarp prst="textNoShape">
                  <a:avLst/>
                </a:prstTxWarp>
              </a:bodyPr>
              <a:lstStyle/>
              <a:p>
                <a:endParaRPr lang="nn-NO"/>
              </a:p>
            </p:txBody>
          </p:sp>
          <p:sp>
            <p:nvSpPr>
              <p:cNvPr id="943388" name="Freeform 284"/>
              <p:cNvSpPr>
                <a:spLocks/>
              </p:cNvSpPr>
              <p:nvPr/>
            </p:nvSpPr>
            <p:spPr bwMode="auto">
              <a:xfrm>
                <a:off x="5205" y="1268"/>
                <a:ext cx="75" cy="104"/>
              </a:xfrm>
              <a:custGeom>
                <a:avLst/>
                <a:gdLst/>
                <a:ahLst/>
                <a:cxnLst>
                  <a:cxn ang="0">
                    <a:pos x="74" y="0"/>
                  </a:cxn>
                  <a:cxn ang="0">
                    <a:pos x="74" y="20"/>
                  </a:cxn>
                  <a:cxn ang="0">
                    <a:pos x="0" y="103"/>
                  </a:cxn>
                  <a:cxn ang="0">
                    <a:pos x="0" y="76"/>
                  </a:cxn>
                  <a:cxn ang="0">
                    <a:pos x="74" y="0"/>
                  </a:cxn>
                </a:cxnLst>
                <a:rect l="0" t="0" r="r" b="b"/>
                <a:pathLst>
                  <a:path w="75" h="104">
                    <a:moveTo>
                      <a:pt x="74" y="0"/>
                    </a:moveTo>
                    <a:lnTo>
                      <a:pt x="74" y="20"/>
                    </a:lnTo>
                    <a:lnTo>
                      <a:pt x="0" y="103"/>
                    </a:lnTo>
                    <a:lnTo>
                      <a:pt x="0" y="76"/>
                    </a:lnTo>
                    <a:lnTo>
                      <a:pt x="74" y="0"/>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389" name="Rectangle 285"/>
              <p:cNvSpPr>
                <a:spLocks noChangeArrowheads="1"/>
              </p:cNvSpPr>
              <p:nvPr/>
            </p:nvSpPr>
            <p:spPr bwMode="auto">
              <a:xfrm>
                <a:off x="5022" y="1342"/>
                <a:ext cx="183" cy="28"/>
              </a:xfrm>
              <a:prstGeom prst="rect">
                <a:avLst/>
              </a:prstGeom>
              <a:solidFill>
                <a:schemeClr val="bg2"/>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390" name="Freeform 286"/>
              <p:cNvSpPr>
                <a:spLocks/>
              </p:cNvSpPr>
              <p:nvPr/>
            </p:nvSpPr>
            <p:spPr bwMode="auto">
              <a:xfrm>
                <a:off x="5022" y="1268"/>
                <a:ext cx="258" cy="76"/>
              </a:xfrm>
              <a:custGeom>
                <a:avLst/>
                <a:gdLst/>
                <a:ahLst/>
                <a:cxnLst>
                  <a:cxn ang="0">
                    <a:pos x="0" y="75"/>
                  </a:cxn>
                  <a:cxn ang="0">
                    <a:pos x="91" y="0"/>
                  </a:cxn>
                  <a:cxn ang="0">
                    <a:pos x="257" y="0"/>
                  </a:cxn>
                  <a:cxn ang="0">
                    <a:pos x="183" y="75"/>
                  </a:cxn>
                  <a:cxn ang="0">
                    <a:pos x="0" y="75"/>
                  </a:cxn>
                </a:cxnLst>
                <a:rect l="0" t="0" r="r" b="b"/>
                <a:pathLst>
                  <a:path w="258" h="76">
                    <a:moveTo>
                      <a:pt x="0" y="75"/>
                    </a:moveTo>
                    <a:lnTo>
                      <a:pt x="91" y="0"/>
                    </a:lnTo>
                    <a:lnTo>
                      <a:pt x="257" y="0"/>
                    </a:lnTo>
                    <a:lnTo>
                      <a:pt x="183" y="75"/>
                    </a:lnTo>
                    <a:lnTo>
                      <a:pt x="0" y="75"/>
                    </a:lnTo>
                  </a:path>
                </a:pathLst>
              </a:custGeom>
              <a:solidFill>
                <a:srgbClr val="676767"/>
              </a:solidFill>
              <a:ln w="6350" cap="rnd" cmpd="sng">
                <a:solidFill>
                  <a:schemeClr val="bg1"/>
                </a:solidFill>
                <a:round/>
                <a:headEnd/>
                <a:tailEnd/>
              </a:ln>
              <a:effectLst/>
            </p:spPr>
            <p:txBody>
              <a:bodyPr>
                <a:prstTxWarp prst="textNoShape">
                  <a:avLst/>
                </a:prstTxWarp>
              </a:bodyPr>
              <a:lstStyle/>
              <a:p>
                <a:endParaRPr lang="nn-NO"/>
              </a:p>
            </p:txBody>
          </p:sp>
        </p:grpSp>
        <p:sp>
          <p:nvSpPr>
            <p:cNvPr id="943391" name="Line 287"/>
            <p:cNvSpPr>
              <a:spLocks noChangeShapeType="1"/>
            </p:cNvSpPr>
            <p:nvPr/>
          </p:nvSpPr>
          <p:spPr bwMode="auto">
            <a:xfrm>
              <a:off x="240" y="1952"/>
              <a:ext cx="13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92" name="Line 288"/>
            <p:cNvSpPr>
              <a:spLocks noChangeShapeType="1"/>
            </p:cNvSpPr>
            <p:nvPr/>
          </p:nvSpPr>
          <p:spPr bwMode="auto">
            <a:xfrm>
              <a:off x="534" y="1905"/>
              <a:ext cx="0" cy="47"/>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93" name="Line 289"/>
            <p:cNvSpPr>
              <a:spLocks noChangeShapeType="1"/>
            </p:cNvSpPr>
            <p:nvPr/>
          </p:nvSpPr>
          <p:spPr bwMode="auto">
            <a:xfrm>
              <a:off x="589" y="1952"/>
              <a:ext cx="0" cy="47"/>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94" name="Line 290"/>
            <p:cNvSpPr>
              <a:spLocks noChangeShapeType="1"/>
            </p:cNvSpPr>
            <p:nvPr/>
          </p:nvSpPr>
          <p:spPr bwMode="auto">
            <a:xfrm>
              <a:off x="840" y="1905"/>
              <a:ext cx="0" cy="94"/>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95" name="Line 291"/>
            <p:cNvSpPr>
              <a:spLocks noChangeShapeType="1"/>
            </p:cNvSpPr>
            <p:nvPr/>
          </p:nvSpPr>
          <p:spPr bwMode="auto">
            <a:xfrm>
              <a:off x="1091" y="1889"/>
              <a:ext cx="0" cy="11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396" name="Line 292"/>
            <p:cNvSpPr>
              <a:spLocks noChangeShapeType="1"/>
            </p:cNvSpPr>
            <p:nvPr/>
          </p:nvSpPr>
          <p:spPr bwMode="auto">
            <a:xfrm>
              <a:off x="605" y="1834"/>
              <a:ext cx="15"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604" name="Group 293"/>
            <p:cNvGrpSpPr>
              <a:grpSpLocks/>
            </p:cNvGrpSpPr>
            <p:nvPr/>
          </p:nvGrpSpPr>
          <p:grpSpPr bwMode="auto">
            <a:xfrm>
              <a:off x="589" y="1884"/>
              <a:ext cx="157" cy="21"/>
              <a:chOff x="1392" y="1599"/>
              <a:chExt cx="961" cy="129"/>
            </a:xfrm>
          </p:grpSpPr>
          <p:sp>
            <p:nvSpPr>
              <p:cNvPr id="943398" name="Rectangle 294"/>
              <p:cNvSpPr>
                <a:spLocks noChangeArrowheads="1"/>
              </p:cNvSpPr>
              <p:nvPr/>
            </p:nvSpPr>
            <p:spPr bwMode="auto">
              <a:xfrm>
                <a:off x="1397" y="1701"/>
                <a:ext cx="850"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399" name="Freeform 295"/>
              <p:cNvSpPr>
                <a:spLocks/>
              </p:cNvSpPr>
              <p:nvPr/>
            </p:nvSpPr>
            <p:spPr bwMode="auto">
              <a:xfrm>
                <a:off x="1392" y="1599"/>
                <a:ext cx="961" cy="99"/>
              </a:xfrm>
              <a:custGeom>
                <a:avLst/>
                <a:gdLst/>
                <a:ahLst/>
                <a:cxnLst>
                  <a:cxn ang="0">
                    <a:pos x="0" y="98"/>
                  </a:cxn>
                  <a:cxn ang="0">
                    <a:pos x="860" y="98"/>
                  </a:cxn>
                  <a:cxn ang="0">
                    <a:pos x="960" y="0"/>
                  </a:cxn>
                  <a:cxn ang="0">
                    <a:pos x="136" y="0"/>
                  </a:cxn>
                  <a:cxn ang="0">
                    <a:pos x="0" y="98"/>
                  </a:cxn>
                </a:cxnLst>
                <a:rect l="0" t="0" r="r" b="b"/>
                <a:pathLst>
                  <a:path w="961" h="99">
                    <a:moveTo>
                      <a:pt x="0" y="98"/>
                    </a:moveTo>
                    <a:lnTo>
                      <a:pt x="860" y="98"/>
                    </a:lnTo>
                    <a:lnTo>
                      <a:pt x="960" y="0"/>
                    </a:lnTo>
                    <a:lnTo>
                      <a:pt x="136" y="0"/>
                    </a:lnTo>
                    <a:lnTo>
                      <a:pt x="0" y="98"/>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00" name="Freeform 296"/>
              <p:cNvSpPr>
                <a:spLocks/>
              </p:cNvSpPr>
              <p:nvPr/>
            </p:nvSpPr>
            <p:spPr bwMode="auto">
              <a:xfrm>
                <a:off x="2251" y="1600"/>
                <a:ext cx="102" cy="128"/>
              </a:xfrm>
              <a:custGeom>
                <a:avLst/>
                <a:gdLst/>
                <a:ahLst/>
                <a:cxnLst>
                  <a:cxn ang="0">
                    <a:pos x="0" y="99"/>
                  </a:cxn>
                  <a:cxn ang="0">
                    <a:pos x="101" y="0"/>
                  </a:cxn>
                  <a:cxn ang="0">
                    <a:pos x="101" y="23"/>
                  </a:cxn>
                  <a:cxn ang="0">
                    <a:pos x="0" y="127"/>
                  </a:cxn>
                  <a:cxn ang="0">
                    <a:pos x="0" y="99"/>
                  </a:cxn>
                </a:cxnLst>
                <a:rect l="0" t="0" r="r" b="b"/>
                <a:pathLst>
                  <a:path w="102" h="128">
                    <a:moveTo>
                      <a:pt x="0" y="99"/>
                    </a:moveTo>
                    <a:lnTo>
                      <a:pt x="101" y="0"/>
                    </a:lnTo>
                    <a:lnTo>
                      <a:pt x="101" y="23"/>
                    </a:lnTo>
                    <a:lnTo>
                      <a:pt x="0" y="127"/>
                    </a:lnTo>
                    <a:lnTo>
                      <a:pt x="0" y="99"/>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grpSp>
        <p:nvGrpSpPr>
          <p:cNvPr id="943610" name="Group 297"/>
          <p:cNvGrpSpPr>
            <a:grpSpLocks/>
          </p:cNvGrpSpPr>
          <p:nvPr/>
        </p:nvGrpSpPr>
        <p:grpSpPr bwMode="auto">
          <a:xfrm>
            <a:off x="241300" y="5511800"/>
            <a:ext cx="2133600" cy="762000"/>
            <a:chOff x="240" y="1680"/>
            <a:chExt cx="1344" cy="480"/>
          </a:xfrm>
        </p:grpSpPr>
        <p:grpSp>
          <p:nvGrpSpPr>
            <p:cNvPr id="943613" name="Group 298"/>
            <p:cNvGrpSpPr>
              <a:grpSpLocks/>
            </p:cNvGrpSpPr>
            <p:nvPr/>
          </p:nvGrpSpPr>
          <p:grpSpPr bwMode="auto">
            <a:xfrm>
              <a:off x="470" y="1998"/>
              <a:ext cx="205" cy="162"/>
              <a:chOff x="662" y="2272"/>
              <a:chExt cx="1259" cy="992"/>
            </a:xfrm>
          </p:grpSpPr>
          <p:sp>
            <p:nvSpPr>
              <p:cNvPr id="943403" name="Freeform 299"/>
              <p:cNvSpPr>
                <a:spLocks/>
              </p:cNvSpPr>
              <p:nvPr/>
            </p:nvSpPr>
            <p:spPr bwMode="auto">
              <a:xfrm>
                <a:off x="846"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04" name="Freeform 300"/>
              <p:cNvSpPr>
                <a:spLocks/>
              </p:cNvSpPr>
              <p:nvPr/>
            </p:nvSpPr>
            <p:spPr bwMode="auto">
              <a:xfrm>
                <a:off x="1631"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405" name="Freeform 301"/>
              <p:cNvSpPr>
                <a:spLocks/>
              </p:cNvSpPr>
              <p:nvPr/>
            </p:nvSpPr>
            <p:spPr bwMode="auto">
              <a:xfrm>
                <a:off x="1752"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06" name="Rectangle 302"/>
              <p:cNvSpPr>
                <a:spLocks noChangeArrowheads="1"/>
              </p:cNvSpPr>
              <p:nvPr/>
            </p:nvSpPr>
            <p:spPr bwMode="auto">
              <a:xfrm>
                <a:off x="846"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07" name="Line 303"/>
              <p:cNvSpPr>
                <a:spLocks noChangeShapeType="1"/>
              </p:cNvSpPr>
              <p:nvPr/>
            </p:nvSpPr>
            <p:spPr bwMode="auto">
              <a:xfrm>
                <a:off x="856"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08" name="Line 304"/>
              <p:cNvSpPr>
                <a:spLocks noChangeShapeType="1"/>
              </p:cNvSpPr>
              <p:nvPr/>
            </p:nvSpPr>
            <p:spPr bwMode="auto">
              <a:xfrm flipH="1">
                <a:off x="1482"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09" name="Rectangle 305"/>
              <p:cNvSpPr>
                <a:spLocks noChangeArrowheads="1"/>
              </p:cNvSpPr>
              <p:nvPr/>
            </p:nvSpPr>
            <p:spPr bwMode="auto">
              <a:xfrm>
                <a:off x="1009"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10" name="Freeform 306"/>
              <p:cNvSpPr>
                <a:spLocks/>
              </p:cNvSpPr>
              <p:nvPr/>
            </p:nvSpPr>
            <p:spPr bwMode="auto">
              <a:xfrm>
                <a:off x="1201"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11" name="Rectangle 307"/>
              <p:cNvSpPr>
                <a:spLocks noChangeArrowheads="1"/>
              </p:cNvSpPr>
              <p:nvPr/>
            </p:nvSpPr>
            <p:spPr bwMode="auto">
              <a:xfrm>
                <a:off x="975"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12" name="Rectangle 308"/>
              <p:cNvSpPr>
                <a:spLocks noChangeArrowheads="1"/>
              </p:cNvSpPr>
              <p:nvPr/>
            </p:nvSpPr>
            <p:spPr bwMode="auto">
              <a:xfrm>
                <a:off x="1065"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13" name="Rectangle 309"/>
              <p:cNvSpPr>
                <a:spLocks noChangeArrowheads="1"/>
              </p:cNvSpPr>
              <p:nvPr/>
            </p:nvSpPr>
            <p:spPr bwMode="auto">
              <a:xfrm>
                <a:off x="1620"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14" name="Rectangle 310"/>
              <p:cNvSpPr>
                <a:spLocks noChangeArrowheads="1"/>
              </p:cNvSpPr>
              <p:nvPr/>
            </p:nvSpPr>
            <p:spPr bwMode="auto">
              <a:xfrm>
                <a:off x="1101"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943618" name="Group 311"/>
              <p:cNvGrpSpPr>
                <a:grpSpLocks/>
              </p:cNvGrpSpPr>
              <p:nvPr/>
            </p:nvGrpSpPr>
            <p:grpSpPr bwMode="auto">
              <a:xfrm>
                <a:off x="662" y="3132"/>
                <a:ext cx="1143" cy="132"/>
                <a:chOff x="662" y="3132"/>
                <a:chExt cx="1143" cy="132"/>
              </a:xfrm>
            </p:grpSpPr>
            <p:sp>
              <p:nvSpPr>
                <p:cNvPr id="943416" name="Rectangle 312"/>
                <p:cNvSpPr>
                  <a:spLocks noChangeArrowheads="1"/>
                </p:cNvSpPr>
                <p:nvPr/>
              </p:nvSpPr>
              <p:spPr bwMode="auto">
                <a:xfrm>
                  <a:off x="668"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17" name="Freeform 313"/>
                <p:cNvSpPr>
                  <a:spLocks/>
                </p:cNvSpPr>
                <p:nvPr/>
              </p:nvSpPr>
              <p:spPr bwMode="auto">
                <a:xfrm>
                  <a:off x="662"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18" name="Freeform 314"/>
                <p:cNvSpPr>
                  <a:spLocks/>
                </p:cNvSpPr>
                <p:nvPr/>
              </p:nvSpPr>
              <p:spPr bwMode="auto">
                <a:xfrm>
                  <a:off x="1682"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419" name="Freeform 315"/>
              <p:cNvSpPr>
                <a:spLocks/>
              </p:cNvSpPr>
              <p:nvPr/>
            </p:nvSpPr>
            <p:spPr bwMode="auto">
              <a:xfrm>
                <a:off x="970"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20" name="Freeform 316"/>
              <p:cNvSpPr>
                <a:spLocks/>
              </p:cNvSpPr>
              <p:nvPr/>
            </p:nvSpPr>
            <p:spPr bwMode="auto">
              <a:xfrm>
                <a:off x="1726"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626" name="Group 317"/>
            <p:cNvGrpSpPr>
              <a:grpSpLocks/>
            </p:cNvGrpSpPr>
            <p:nvPr/>
          </p:nvGrpSpPr>
          <p:grpSpPr bwMode="auto">
            <a:xfrm>
              <a:off x="721" y="1994"/>
              <a:ext cx="205" cy="162"/>
              <a:chOff x="2198" y="2272"/>
              <a:chExt cx="1259" cy="992"/>
            </a:xfrm>
          </p:grpSpPr>
          <p:sp>
            <p:nvSpPr>
              <p:cNvPr id="943422" name="Freeform 318"/>
              <p:cNvSpPr>
                <a:spLocks/>
              </p:cNvSpPr>
              <p:nvPr/>
            </p:nvSpPr>
            <p:spPr bwMode="auto">
              <a:xfrm>
                <a:off x="2382"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23" name="Freeform 319"/>
              <p:cNvSpPr>
                <a:spLocks/>
              </p:cNvSpPr>
              <p:nvPr/>
            </p:nvSpPr>
            <p:spPr bwMode="auto">
              <a:xfrm>
                <a:off x="3167"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424" name="Freeform 320"/>
              <p:cNvSpPr>
                <a:spLocks/>
              </p:cNvSpPr>
              <p:nvPr/>
            </p:nvSpPr>
            <p:spPr bwMode="auto">
              <a:xfrm>
                <a:off x="3288"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25" name="Rectangle 321"/>
              <p:cNvSpPr>
                <a:spLocks noChangeArrowheads="1"/>
              </p:cNvSpPr>
              <p:nvPr/>
            </p:nvSpPr>
            <p:spPr bwMode="auto">
              <a:xfrm>
                <a:off x="2382"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26" name="Line 322"/>
              <p:cNvSpPr>
                <a:spLocks noChangeShapeType="1"/>
              </p:cNvSpPr>
              <p:nvPr/>
            </p:nvSpPr>
            <p:spPr bwMode="auto">
              <a:xfrm>
                <a:off x="2392"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27" name="Line 323"/>
              <p:cNvSpPr>
                <a:spLocks noChangeShapeType="1"/>
              </p:cNvSpPr>
              <p:nvPr/>
            </p:nvSpPr>
            <p:spPr bwMode="auto">
              <a:xfrm flipH="1">
                <a:off x="3018"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28" name="Rectangle 324"/>
              <p:cNvSpPr>
                <a:spLocks noChangeArrowheads="1"/>
              </p:cNvSpPr>
              <p:nvPr/>
            </p:nvSpPr>
            <p:spPr bwMode="auto">
              <a:xfrm>
                <a:off x="2545"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29" name="Freeform 325"/>
              <p:cNvSpPr>
                <a:spLocks/>
              </p:cNvSpPr>
              <p:nvPr/>
            </p:nvSpPr>
            <p:spPr bwMode="auto">
              <a:xfrm>
                <a:off x="2737"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30" name="Rectangle 326"/>
              <p:cNvSpPr>
                <a:spLocks noChangeArrowheads="1"/>
              </p:cNvSpPr>
              <p:nvPr/>
            </p:nvSpPr>
            <p:spPr bwMode="auto">
              <a:xfrm>
                <a:off x="2511"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31" name="Rectangle 327"/>
              <p:cNvSpPr>
                <a:spLocks noChangeArrowheads="1"/>
              </p:cNvSpPr>
              <p:nvPr/>
            </p:nvSpPr>
            <p:spPr bwMode="auto">
              <a:xfrm>
                <a:off x="2601"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32" name="Rectangle 328"/>
              <p:cNvSpPr>
                <a:spLocks noChangeArrowheads="1"/>
              </p:cNvSpPr>
              <p:nvPr/>
            </p:nvSpPr>
            <p:spPr bwMode="auto">
              <a:xfrm>
                <a:off x="3156"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33" name="Rectangle 329"/>
              <p:cNvSpPr>
                <a:spLocks noChangeArrowheads="1"/>
              </p:cNvSpPr>
              <p:nvPr/>
            </p:nvSpPr>
            <p:spPr bwMode="auto">
              <a:xfrm>
                <a:off x="2637"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943633" name="Group 330"/>
              <p:cNvGrpSpPr>
                <a:grpSpLocks/>
              </p:cNvGrpSpPr>
              <p:nvPr/>
            </p:nvGrpSpPr>
            <p:grpSpPr bwMode="auto">
              <a:xfrm>
                <a:off x="2198" y="3132"/>
                <a:ext cx="1143" cy="132"/>
                <a:chOff x="2198" y="3132"/>
                <a:chExt cx="1143" cy="132"/>
              </a:xfrm>
            </p:grpSpPr>
            <p:sp>
              <p:nvSpPr>
                <p:cNvPr id="943435" name="Rectangle 331"/>
                <p:cNvSpPr>
                  <a:spLocks noChangeArrowheads="1"/>
                </p:cNvSpPr>
                <p:nvPr/>
              </p:nvSpPr>
              <p:spPr bwMode="auto">
                <a:xfrm>
                  <a:off x="2204"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36" name="Freeform 332"/>
                <p:cNvSpPr>
                  <a:spLocks/>
                </p:cNvSpPr>
                <p:nvPr/>
              </p:nvSpPr>
              <p:spPr bwMode="auto">
                <a:xfrm>
                  <a:off x="2198"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37" name="Freeform 333"/>
                <p:cNvSpPr>
                  <a:spLocks/>
                </p:cNvSpPr>
                <p:nvPr/>
              </p:nvSpPr>
              <p:spPr bwMode="auto">
                <a:xfrm>
                  <a:off x="3218"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438" name="Freeform 334"/>
              <p:cNvSpPr>
                <a:spLocks/>
              </p:cNvSpPr>
              <p:nvPr/>
            </p:nvSpPr>
            <p:spPr bwMode="auto">
              <a:xfrm>
                <a:off x="2506"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39" name="Freeform 335"/>
              <p:cNvSpPr>
                <a:spLocks/>
              </p:cNvSpPr>
              <p:nvPr/>
            </p:nvSpPr>
            <p:spPr bwMode="auto">
              <a:xfrm>
                <a:off x="3262"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637" name="Group 336"/>
            <p:cNvGrpSpPr>
              <a:grpSpLocks/>
            </p:cNvGrpSpPr>
            <p:nvPr/>
          </p:nvGrpSpPr>
          <p:grpSpPr bwMode="auto">
            <a:xfrm>
              <a:off x="972" y="1994"/>
              <a:ext cx="206" cy="162"/>
              <a:chOff x="3734" y="2272"/>
              <a:chExt cx="1259" cy="992"/>
            </a:xfrm>
          </p:grpSpPr>
          <p:sp>
            <p:nvSpPr>
              <p:cNvPr id="943441" name="Freeform 337"/>
              <p:cNvSpPr>
                <a:spLocks/>
              </p:cNvSpPr>
              <p:nvPr/>
            </p:nvSpPr>
            <p:spPr bwMode="auto">
              <a:xfrm>
                <a:off x="3918"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42" name="Freeform 338"/>
              <p:cNvSpPr>
                <a:spLocks/>
              </p:cNvSpPr>
              <p:nvPr/>
            </p:nvSpPr>
            <p:spPr bwMode="auto">
              <a:xfrm>
                <a:off x="4703"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443" name="Freeform 339"/>
              <p:cNvSpPr>
                <a:spLocks/>
              </p:cNvSpPr>
              <p:nvPr/>
            </p:nvSpPr>
            <p:spPr bwMode="auto">
              <a:xfrm>
                <a:off x="4824"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44" name="Rectangle 340"/>
              <p:cNvSpPr>
                <a:spLocks noChangeArrowheads="1"/>
              </p:cNvSpPr>
              <p:nvPr/>
            </p:nvSpPr>
            <p:spPr bwMode="auto">
              <a:xfrm>
                <a:off x="3918"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45" name="Line 341"/>
              <p:cNvSpPr>
                <a:spLocks noChangeShapeType="1"/>
              </p:cNvSpPr>
              <p:nvPr/>
            </p:nvSpPr>
            <p:spPr bwMode="auto">
              <a:xfrm>
                <a:off x="3928"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46" name="Line 342"/>
              <p:cNvSpPr>
                <a:spLocks noChangeShapeType="1"/>
              </p:cNvSpPr>
              <p:nvPr/>
            </p:nvSpPr>
            <p:spPr bwMode="auto">
              <a:xfrm flipH="1">
                <a:off x="4554"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47" name="Rectangle 343"/>
              <p:cNvSpPr>
                <a:spLocks noChangeArrowheads="1"/>
              </p:cNvSpPr>
              <p:nvPr/>
            </p:nvSpPr>
            <p:spPr bwMode="auto">
              <a:xfrm>
                <a:off x="4081"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48" name="Freeform 344"/>
              <p:cNvSpPr>
                <a:spLocks/>
              </p:cNvSpPr>
              <p:nvPr/>
            </p:nvSpPr>
            <p:spPr bwMode="auto">
              <a:xfrm>
                <a:off x="4273"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49" name="Rectangle 345"/>
              <p:cNvSpPr>
                <a:spLocks noChangeArrowheads="1"/>
              </p:cNvSpPr>
              <p:nvPr/>
            </p:nvSpPr>
            <p:spPr bwMode="auto">
              <a:xfrm>
                <a:off x="4047"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50" name="Rectangle 346"/>
              <p:cNvSpPr>
                <a:spLocks noChangeArrowheads="1"/>
              </p:cNvSpPr>
              <p:nvPr/>
            </p:nvSpPr>
            <p:spPr bwMode="auto">
              <a:xfrm>
                <a:off x="4137"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51" name="Rectangle 347"/>
              <p:cNvSpPr>
                <a:spLocks noChangeArrowheads="1"/>
              </p:cNvSpPr>
              <p:nvPr/>
            </p:nvSpPr>
            <p:spPr bwMode="auto">
              <a:xfrm>
                <a:off x="4692"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52" name="Rectangle 348"/>
              <p:cNvSpPr>
                <a:spLocks noChangeArrowheads="1"/>
              </p:cNvSpPr>
              <p:nvPr/>
            </p:nvSpPr>
            <p:spPr bwMode="auto">
              <a:xfrm>
                <a:off x="4173"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943643" name="Group 349"/>
              <p:cNvGrpSpPr>
                <a:grpSpLocks/>
              </p:cNvGrpSpPr>
              <p:nvPr/>
            </p:nvGrpSpPr>
            <p:grpSpPr bwMode="auto">
              <a:xfrm>
                <a:off x="3734" y="3132"/>
                <a:ext cx="1143" cy="132"/>
                <a:chOff x="3734" y="3132"/>
                <a:chExt cx="1143" cy="132"/>
              </a:xfrm>
            </p:grpSpPr>
            <p:sp>
              <p:nvSpPr>
                <p:cNvPr id="943454" name="Rectangle 350"/>
                <p:cNvSpPr>
                  <a:spLocks noChangeArrowheads="1"/>
                </p:cNvSpPr>
                <p:nvPr/>
              </p:nvSpPr>
              <p:spPr bwMode="auto">
                <a:xfrm>
                  <a:off x="3740"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55" name="Freeform 351"/>
                <p:cNvSpPr>
                  <a:spLocks/>
                </p:cNvSpPr>
                <p:nvPr/>
              </p:nvSpPr>
              <p:spPr bwMode="auto">
                <a:xfrm>
                  <a:off x="3734"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56" name="Freeform 352"/>
                <p:cNvSpPr>
                  <a:spLocks/>
                </p:cNvSpPr>
                <p:nvPr/>
              </p:nvSpPr>
              <p:spPr bwMode="auto">
                <a:xfrm>
                  <a:off x="4754"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457" name="Freeform 353"/>
              <p:cNvSpPr>
                <a:spLocks/>
              </p:cNvSpPr>
              <p:nvPr/>
            </p:nvSpPr>
            <p:spPr bwMode="auto">
              <a:xfrm>
                <a:off x="4042"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58" name="Freeform 354"/>
              <p:cNvSpPr>
                <a:spLocks/>
              </p:cNvSpPr>
              <p:nvPr/>
            </p:nvSpPr>
            <p:spPr bwMode="auto">
              <a:xfrm>
                <a:off x="4798"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661" name="Group 355"/>
            <p:cNvGrpSpPr>
              <a:grpSpLocks/>
            </p:cNvGrpSpPr>
            <p:nvPr/>
          </p:nvGrpSpPr>
          <p:grpSpPr bwMode="auto">
            <a:xfrm>
              <a:off x="760" y="1743"/>
              <a:ext cx="206" cy="162"/>
              <a:chOff x="2438" y="736"/>
              <a:chExt cx="1259" cy="992"/>
            </a:xfrm>
          </p:grpSpPr>
          <p:sp>
            <p:nvSpPr>
              <p:cNvPr id="943460" name="Freeform 356"/>
              <p:cNvSpPr>
                <a:spLocks/>
              </p:cNvSpPr>
              <p:nvPr/>
            </p:nvSpPr>
            <p:spPr bwMode="auto">
              <a:xfrm>
                <a:off x="2622" y="1301"/>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61" name="Freeform 357"/>
              <p:cNvSpPr>
                <a:spLocks/>
              </p:cNvSpPr>
              <p:nvPr/>
            </p:nvSpPr>
            <p:spPr bwMode="auto">
              <a:xfrm>
                <a:off x="3407" y="1287"/>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462" name="Freeform 358"/>
              <p:cNvSpPr>
                <a:spLocks/>
              </p:cNvSpPr>
              <p:nvPr/>
            </p:nvSpPr>
            <p:spPr bwMode="auto">
              <a:xfrm>
                <a:off x="3528" y="1303"/>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63" name="Rectangle 359"/>
              <p:cNvSpPr>
                <a:spLocks noChangeArrowheads="1"/>
              </p:cNvSpPr>
              <p:nvPr/>
            </p:nvSpPr>
            <p:spPr bwMode="auto">
              <a:xfrm>
                <a:off x="2622" y="1415"/>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64" name="Line 360"/>
              <p:cNvSpPr>
                <a:spLocks noChangeShapeType="1"/>
              </p:cNvSpPr>
              <p:nvPr/>
            </p:nvSpPr>
            <p:spPr bwMode="auto">
              <a:xfrm>
                <a:off x="2632" y="1439"/>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65" name="Line 361"/>
              <p:cNvSpPr>
                <a:spLocks noChangeShapeType="1"/>
              </p:cNvSpPr>
              <p:nvPr/>
            </p:nvSpPr>
            <p:spPr bwMode="auto">
              <a:xfrm flipH="1">
                <a:off x="3258" y="1463"/>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66" name="Rectangle 362"/>
              <p:cNvSpPr>
                <a:spLocks noChangeArrowheads="1"/>
              </p:cNvSpPr>
              <p:nvPr/>
            </p:nvSpPr>
            <p:spPr bwMode="auto">
              <a:xfrm>
                <a:off x="2785" y="1360"/>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67" name="Freeform 363"/>
              <p:cNvSpPr>
                <a:spLocks/>
              </p:cNvSpPr>
              <p:nvPr/>
            </p:nvSpPr>
            <p:spPr bwMode="auto">
              <a:xfrm>
                <a:off x="2977" y="1294"/>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68" name="Rectangle 364"/>
              <p:cNvSpPr>
                <a:spLocks noChangeArrowheads="1"/>
              </p:cNvSpPr>
              <p:nvPr/>
            </p:nvSpPr>
            <p:spPr bwMode="auto">
              <a:xfrm>
                <a:off x="2751" y="775"/>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69" name="Rectangle 365"/>
              <p:cNvSpPr>
                <a:spLocks noChangeArrowheads="1"/>
              </p:cNvSpPr>
              <p:nvPr/>
            </p:nvSpPr>
            <p:spPr bwMode="auto">
              <a:xfrm>
                <a:off x="2841" y="834"/>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70" name="Rectangle 366"/>
              <p:cNvSpPr>
                <a:spLocks noChangeArrowheads="1"/>
              </p:cNvSpPr>
              <p:nvPr/>
            </p:nvSpPr>
            <p:spPr bwMode="auto">
              <a:xfrm>
                <a:off x="3396" y="1280"/>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71" name="Rectangle 367"/>
              <p:cNvSpPr>
                <a:spLocks noChangeArrowheads="1"/>
              </p:cNvSpPr>
              <p:nvPr/>
            </p:nvSpPr>
            <p:spPr bwMode="auto">
              <a:xfrm>
                <a:off x="2877" y="854"/>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943665" name="Group 368"/>
              <p:cNvGrpSpPr>
                <a:grpSpLocks/>
              </p:cNvGrpSpPr>
              <p:nvPr/>
            </p:nvGrpSpPr>
            <p:grpSpPr bwMode="auto">
              <a:xfrm>
                <a:off x="2438" y="1596"/>
                <a:ext cx="1143" cy="132"/>
                <a:chOff x="2438" y="1596"/>
                <a:chExt cx="1143" cy="132"/>
              </a:xfrm>
            </p:grpSpPr>
            <p:sp>
              <p:nvSpPr>
                <p:cNvPr id="943473" name="Rectangle 369"/>
                <p:cNvSpPr>
                  <a:spLocks noChangeArrowheads="1"/>
                </p:cNvSpPr>
                <p:nvPr/>
              </p:nvSpPr>
              <p:spPr bwMode="auto">
                <a:xfrm>
                  <a:off x="2444" y="1701"/>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74" name="Freeform 370"/>
                <p:cNvSpPr>
                  <a:spLocks/>
                </p:cNvSpPr>
                <p:nvPr/>
              </p:nvSpPr>
              <p:spPr bwMode="auto">
                <a:xfrm>
                  <a:off x="2438" y="1596"/>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75" name="Freeform 371"/>
                <p:cNvSpPr>
                  <a:spLocks/>
                </p:cNvSpPr>
                <p:nvPr/>
              </p:nvSpPr>
              <p:spPr bwMode="auto">
                <a:xfrm>
                  <a:off x="3458" y="1598"/>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476" name="Freeform 372"/>
              <p:cNvSpPr>
                <a:spLocks/>
              </p:cNvSpPr>
              <p:nvPr/>
            </p:nvSpPr>
            <p:spPr bwMode="auto">
              <a:xfrm>
                <a:off x="2746" y="736"/>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77" name="Freeform 373"/>
              <p:cNvSpPr>
                <a:spLocks/>
              </p:cNvSpPr>
              <p:nvPr/>
            </p:nvSpPr>
            <p:spPr bwMode="auto">
              <a:xfrm>
                <a:off x="3502" y="737"/>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668" name="Group 374"/>
            <p:cNvGrpSpPr>
              <a:grpSpLocks/>
            </p:cNvGrpSpPr>
            <p:nvPr/>
          </p:nvGrpSpPr>
          <p:grpSpPr bwMode="auto">
            <a:xfrm>
              <a:off x="480" y="1680"/>
              <a:ext cx="120" cy="212"/>
              <a:chOff x="768" y="432"/>
              <a:chExt cx="733" cy="1295"/>
            </a:xfrm>
          </p:grpSpPr>
          <p:sp>
            <p:nvSpPr>
              <p:cNvPr id="943479" name="Rectangle 375"/>
              <p:cNvSpPr>
                <a:spLocks noChangeArrowheads="1"/>
              </p:cNvSpPr>
              <p:nvPr/>
            </p:nvSpPr>
            <p:spPr bwMode="auto">
              <a:xfrm>
                <a:off x="808" y="1154"/>
                <a:ext cx="138" cy="333"/>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80" name="Rectangle 376" descr="Mørk loddrett"/>
              <p:cNvSpPr>
                <a:spLocks noChangeArrowheads="1"/>
              </p:cNvSpPr>
              <p:nvPr/>
            </p:nvSpPr>
            <p:spPr bwMode="auto">
              <a:xfrm>
                <a:off x="771" y="701"/>
                <a:ext cx="487" cy="50"/>
              </a:xfrm>
              <a:prstGeom prst="rect">
                <a:avLst/>
              </a:prstGeom>
              <a:pattFill prst="dkVert">
                <a:fgClr>
                  <a:schemeClr val="tx1"/>
                </a:fgClr>
                <a:bgClr>
                  <a:schemeClr val="bg1"/>
                </a:bgClr>
              </a:patt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673" name="Group 377"/>
              <p:cNvGrpSpPr>
                <a:grpSpLocks/>
              </p:cNvGrpSpPr>
              <p:nvPr/>
            </p:nvGrpSpPr>
            <p:grpSpPr bwMode="auto">
              <a:xfrm>
                <a:off x="772" y="755"/>
                <a:ext cx="469" cy="971"/>
                <a:chOff x="772" y="755"/>
                <a:chExt cx="469" cy="971"/>
              </a:xfrm>
            </p:grpSpPr>
            <p:sp>
              <p:nvSpPr>
                <p:cNvPr id="943482" name="Rectangle 378"/>
                <p:cNvSpPr>
                  <a:spLocks noChangeArrowheads="1"/>
                </p:cNvSpPr>
                <p:nvPr/>
              </p:nvSpPr>
              <p:spPr bwMode="auto">
                <a:xfrm>
                  <a:off x="772" y="755"/>
                  <a:ext cx="203"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83" name="Rectangle 379"/>
                <p:cNvSpPr>
                  <a:spLocks noChangeArrowheads="1"/>
                </p:cNvSpPr>
                <p:nvPr/>
              </p:nvSpPr>
              <p:spPr bwMode="auto">
                <a:xfrm>
                  <a:off x="967" y="755"/>
                  <a:ext cx="274"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484" name="Rectangle 380"/>
              <p:cNvSpPr>
                <a:spLocks noChangeArrowheads="1"/>
              </p:cNvSpPr>
              <p:nvPr/>
            </p:nvSpPr>
            <p:spPr bwMode="auto">
              <a:xfrm>
                <a:off x="808" y="795"/>
                <a:ext cx="138" cy="331"/>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85" name="Rectangle 381"/>
              <p:cNvSpPr>
                <a:spLocks noChangeArrowheads="1"/>
              </p:cNvSpPr>
              <p:nvPr/>
            </p:nvSpPr>
            <p:spPr bwMode="auto">
              <a:xfrm>
                <a:off x="839" y="834"/>
                <a:ext cx="71" cy="45"/>
              </a:xfrm>
              <a:prstGeom prst="rect">
                <a:avLst/>
              </a:prstGeom>
              <a:solidFill>
                <a:srgbClr val="CECECE"/>
              </a:soli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681" name="Group 382"/>
              <p:cNvGrpSpPr>
                <a:grpSpLocks/>
              </p:cNvGrpSpPr>
              <p:nvPr/>
            </p:nvGrpSpPr>
            <p:grpSpPr bwMode="auto">
              <a:xfrm>
                <a:off x="1009" y="795"/>
                <a:ext cx="201" cy="142"/>
                <a:chOff x="1009" y="795"/>
                <a:chExt cx="201" cy="142"/>
              </a:xfrm>
            </p:grpSpPr>
            <p:sp>
              <p:nvSpPr>
                <p:cNvPr id="943487" name="Rectangle 383"/>
                <p:cNvSpPr>
                  <a:spLocks noChangeArrowheads="1"/>
                </p:cNvSpPr>
                <p:nvPr/>
              </p:nvSpPr>
              <p:spPr bwMode="auto">
                <a:xfrm>
                  <a:off x="1009" y="795"/>
                  <a:ext cx="201" cy="142"/>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88" name="Line 384"/>
                <p:cNvSpPr>
                  <a:spLocks noChangeShapeType="1"/>
                </p:cNvSpPr>
                <p:nvPr/>
              </p:nvSpPr>
              <p:spPr bwMode="auto">
                <a:xfrm>
                  <a:off x="1027" y="854"/>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sp>
            <p:nvSpPr>
              <p:cNvPr id="943489" name="Rectangle 385"/>
              <p:cNvSpPr>
                <a:spLocks noChangeArrowheads="1"/>
              </p:cNvSpPr>
              <p:nvPr/>
            </p:nvSpPr>
            <p:spPr bwMode="auto">
              <a:xfrm>
                <a:off x="1009" y="973"/>
                <a:ext cx="201" cy="98"/>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90" name="Line 386"/>
              <p:cNvSpPr>
                <a:spLocks noChangeShapeType="1"/>
              </p:cNvSpPr>
              <p:nvPr/>
            </p:nvSpPr>
            <p:spPr bwMode="auto">
              <a:xfrm>
                <a:off x="1027" y="1015"/>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491" name="Rectangle 387"/>
              <p:cNvSpPr>
                <a:spLocks noChangeArrowheads="1"/>
              </p:cNvSpPr>
              <p:nvPr/>
            </p:nvSpPr>
            <p:spPr bwMode="auto">
              <a:xfrm>
                <a:off x="772" y="619"/>
                <a:ext cx="471" cy="87"/>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92" name="Freeform 388"/>
              <p:cNvSpPr>
                <a:spLocks/>
              </p:cNvSpPr>
              <p:nvPr/>
            </p:nvSpPr>
            <p:spPr bwMode="auto">
              <a:xfrm>
                <a:off x="768" y="432"/>
                <a:ext cx="733" cy="183"/>
              </a:xfrm>
              <a:custGeom>
                <a:avLst/>
                <a:gdLst/>
                <a:ahLst/>
                <a:cxnLst>
                  <a:cxn ang="0">
                    <a:pos x="0" y="182"/>
                  </a:cxn>
                  <a:cxn ang="0">
                    <a:pos x="335" y="0"/>
                  </a:cxn>
                  <a:cxn ang="0">
                    <a:pos x="732" y="0"/>
                  </a:cxn>
                  <a:cxn ang="0">
                    <a:pos x="478" y="182"/>
                  </a:cxn>
                  <a:cxn ang="0">
                    <a:pos x="0" y="182"/>
                  </a:cxn>
                </a:cxnLst>
                <a:rect l="0" t="0" r="r" b="b"/>
                <a:pathLst>
                  <a:path w="733" h="183">
                    <a:moveTo>
                      <a:pt x="0" y="182"/>
                    </a:moveTo>
                    <a:lnTo>
                      <a:pt x="335" y="0"/>
                    </a:lnTo>
                    <a:lnTo>
                      <a:pt x="732" y="0"/>
                    </a:lnTo>
                    <a:lnTo>
                      <a:pt x="478" y="182"/>
                    </a:lnTo>
                    <a:lnTo>
                      <a:pt x="0" y="182"/>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493" name="Freeform 389"/>
              <p:cNvSpPr>
                <a:spLocks/>
              </p:cNvSpPr>
              <p:nvPr/>
            </p:nvSpPr>
            <p:spPr bwMode="auto">
              <a:xfrm>
                <a:off x="1247" y="432"/>
                <a:ext cx="254" cy="1295"/>
              </a:xfrm>
              <a:custGeom>
                <a:avLst/>
                <a:gdLst/>
                <a:ahLst/>
                <a:cxnLst>
                  <a:cxn ang="0">
                    <a:pos x="0" y="1294"/>
                  </a:cxn>
                  <a:cxn ang="0">
                    <a:pos x="0" y="178"/>
                  </a:cxn>
                  <a:cxn ang="0">
                    <a:pos x="253" y="0"/>
                  </a:cxn>
                  <a:cxn ang="0">
                    <a:pos x="253" y="1015"/>
                  </a:cxn>
                  <a:cxn ang="0">
                    <a:pos x="0" y="1294"/>
                  </a:cxn>
                </a:cxnLst>
                <a:rect l="0" t="0" r="r" b="b"/>
                <a:pathLst>
                  <a:path w="254" h="1295">
                    <a:moveTo>
                      <a:pt x="0" y="1294"/>
                    </a:moveTo>
                    <a:lnTo>
                      <a:pt x="0" y="178"/>
                    </a:lnTo>
                    <a:lnTo>
                      <a:pt x="253" y="0"/>
                    </a:lnTo>
                    <a:lnTo>
                      <a:pt x="253" y="1015"/>
                    </a:lnTo>
                    <a:lnTo>
                      <a:pt x="0" y="1294"/>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691" name="Group 390"/>
            <p:cNvGrpSpPr>
              <a:grpSpLocks/>
            </p:cNvGrpSpPr>
            <p:nvPr/>
          </p:nvGrpSpPr>
          <p:grpSpPr bwMode="auto">
            <a:xfrm>
              <a:off x="621" y="1764"/>
              <a:ext cx="114" cy="111"/>
              <a:chOff x="1588" y="868"/>
              <a:chExt cx="697" cy="680"/>
            </a:xfrm>
          </p:grpSpPr>
          <p:sp>
            <p:nvSpPr>
              <p:cNvPr id="943495" name="Rectangle 391"/>
              <p:cNvSpPr>
                <a:spLocks noChangeArrowheads="1"/>
              </p:cNvSpPr>
              <p:nvPr/>
            </p:nvSpPr>
            <p:spPr bwMode="auto">
              <a:xfrm>
                <a:off x="1664" y="1522"/>
                <a:ext cx="548" cy="26"/>
              </a:xfrm>
              <a:prstGeom prst="rect">
                <a:avLst/>
              </a:prstGeom>
              <a:solidFill>
                <a:srgbClr val="47474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96" name="Rectangle 392"/>
              <p:cNvSpPr>
                <a:spLocks noChangeArrowheads="1"/>
              </p:cNvSpPr>
              <p:nvPr/>
            </p:nvSpPr>
            <p:spPr bwMode="auto">
              <a:xfrm>
                <a:off x="1588" y="868"/>
                <a:ext cx="697" cy="647"/>
              </a:xfrm>
              <a:prstGeom prst="rect">
                <a:avLst/>
              </a:prstGeom>
              <a:gradFill rotWithShape="0">
                <a:gsLst>
                  <a:gs pos="0">
                    <a:srgbClr val="9F9F9F">
                      <a:gamma/>
                      <a:shade val="89804"/>
                      <a:invGamma/>
                    </a:srgbClr>
                  </a:gs>
                  <a:gs pos="50000">
                    <a:srgbClr val="9F9F9F"/>
                  </a:gs>
                  <a:gs pos="100000">
                    <a:srgbClr val="9F9F9F">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497" name="Rectangle 393"/>
              <p:cNvSpPr>
                <a:spLocks noChangeArrowheads="1"/>
              </p:cNvSpPr>
              <p:nvPr/>
            </p:nvSpPr>
            <p:spPr bwMode="auto">
              <a:xfrm>
                <a:off x="1670" y="941"/>
                <a:ext cx="537" cy="498"/>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98" name="Rectangle 394"/>
              <p:cNvSpPr>
                <a:spLocks noChangeArrowheads="1"/>
              </p:cNvSpPr>
              <p:nvPr/>
            </p:nvSpPr>
            <p:spPr bwMode="auto">
              <a:xfrm>
                <a:off x="1699" y="960"/>
                <a:ext cx="484" cy="455"/>
              </a:xfrm>
              <a:prstGeom prst="rect">
                <a:avLst/>
              </a:prstGeom>
              <a:solidFill>
                <a:srgbClr val="00C3DF"/>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499" name="Rectangle 395"/>
              <p:cNvSpPr>
                <a:spLocks noChangeArrowheads="1"/>
              </p:cNvSpPr>
              <p:nvPr/>
            </p:nvSpPr>
            <p:spPr bwMode="auto">
              <a:xfrm>
                <a:off x="2179" y="1475"/>
                <a:ext cx="17" cy="16"/>
              </a:xfrm>
              <a:prstGeom prst="rect">
                <a:avLst/>
              </a:prstGeom>
              <a:solidFill>
                <a:srgbClr val="00AE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00" name="Rectangle 396"/>
              <p:cNvSpPr>
                <a:spLocks noChangeArrowheads="1"/>
              </p:cNvSpPr>
              <p:nvPr/>
            </p:nvSpPr>
            <p:spPr bwMode="auto">
              <a:xfrm>
                <a:off x="1910" y="1469"/>
                <a:ext cx="75" cy="23"/>
              </a:xfrm>
              <a:prstGeom prst="rect">
                <a:avLst/>
              </a:prstGeom>
              <a:gradFill rotWithShape="0">
                <a:gsLst>
                  <a:gs pos="0">
                    <a:srgbClr val="919191">
                      <a:gamma/>
                      <a:shade val="80000"/>
                      <a:invGamma/>
                    </a:srgbClr>
                  </a:gs>
                  <a:gs pos="100000">
                    <a:srgbClr val="919191"/>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grpSp>
          <p:nvGrpSpPr>
            <p:cNvPr id="943695" name="Group 397"/>
            <p:cNvGrpSpPr>
              <a:grpSpLocks/>
            </p:cNvGrpSpPr>
            <p:nvPr/>
          </p:nvGrpSpPr>
          <p:grpSpPr bwMode="auto">
            <a:xfrm>
              <a:off x="1008" y="1803"/>
              <a:ext cx="216" cy="86"/>
              <a:chOff x="3953" y="1104"/>
              <a:chExt cx="1327" cy="528"/>
            </a:xfrm>
          </p:grpSpPr>
          <p:sp>
            <p:nvSpPr>
              <p:cNvPr id="943502" name="Freeform 398"/>
              <p:cNvSpPr>
                <a:spLocks/>
              </p:cNvSpPr>
              <p:nvPr/>
            </p:nvSpPr>
            <p:spPr bwMode="auto">
              <a:xfrm>
                <a:off x="3989" y="1104"/>
                <a:ext cx="1143" cy="144"/>
              </a:xfrm>
              <a:custGeom>
                <a:avLst/>
                <a:gdLst/>
                <a:ahLst/>
                <a:cxnLst>
                  <a:cxn ang="0">
                    <a:pos x="0" y="143"/>
                  </a:cxn>
                  <a:cxn ang="0">
                    <a:pos x="262" y="0"/>
                  </a:cxn>
                  <a:cxn ang="0">
                    <a:pos x="1142" y="0"/>
                  </a:cxn>
                  <a:cxn ang="0">
                    <a:pos x="1001" y="121"/>
                  </a:cxn>
                  <a:cxn ang="0">
                    <a:pos x="0" y="143"/>
                  </a:cxn>
                </a:cxnLst>
                <a:rect l="0" t="0" r="r" b="b"/>
                <a:pathLst>
                  <a:path w="1143" h="144">
                    <a:moveTo>
                      <a:pt x="0" y="143"/>
                    </a:moveTo>
                    <a:lnTo>
                      <a:pt x="262" y="0"/>
                    </a:lnTo>
                    <a:lnTo>
                      <a:pt x="1142" y="0"/>
                    </a:lnTo>
                    <a:lnTo>
                      <a:pt x="1001" y="121"/>
                    </a:lnTo>
                    <a:lnTo>
                      <a:pt x="0" y="143"/>
                    </a:lnTo>
                  </a:path>
                </a:pathLst>
              </a:custGeom>
              <a:gradFill rotWithShape="0">
                <a:gsLst>
                  <a:gs pos="0">
                    <a:srgbClr val="919191">
                      <a:gamma/>
                      <a:tint val="50196"/>
                      <a:invGamma/>
                    </a:srgbClr>
                  </a:gs>
                  <a:gs pos="100000">
                    <a:srgbClr val="919191"/>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503" name="Freeform 399"/>
              <p:cNvSpPr>
                <a:spLocks/>
              </p:cNvSpPr>
              <p:nvPr/>
            </p:nvSpPr>
            <p:spPr bwMode="auto">
              <a:xfrm>
                <a:off x="4984" y="1104"/>
                <a:ext cx="148" cy="528"/>
              </a:xfrm>
              <a:custGeom>
                <a:avLst/>
                <a:gdLst/>
                <a:ahLst/>
                <a:cxnLst>
                  <a:cxn ang="0">
                    <a:pos x="147" y="0"/>
                  </a:cxn>
                  <a:cxn ang="0">
                    <a:pos x="147" y="382"/>
                  </a:cxn>
                  <a:cxn ang="0">
                    <a:pos x="0" y="527"/>
                  </a:cxn>
                  <a:cxn ang="0">
                    <a:pos x="0" y="127"/>
                  </a:cxn>
                  <a:cxn ang="0">
                    <a:pos x="147" y="0"/>
                  </a:cxn>
                </a:cxnLst>
                <a:rect l="0" t="0" r="r" b="b"/>
                <a:pathLst>
                  <a:path w="148" h="528">
                    <a:moveTo>
                      <a:pt x="147" y="0"/>
                    </a:moveTo>
                    <a:lnTo>
                      <a:pt x="147" y="382"/>
                    </a:lnTo>
                    <a:lnTo>
                      <a:pt x="0" y="527"/>
                    </a:lnTo>
                    <a:lnTo>
                      <a:pt x="0" y="127"/>
                    </a:lnTo>
                    <a:lnTo>
                      <a:pt x="147" y="0"/>
                    </a:lnTo>
                  </a:path>
                </a:pathLst>
              </a:custGeom>
              <a:gradFill rotWithShape="0">
                <a:gsLst>
                  <a:gs pos="0">
                    <a:srgbClr val="333333"/>
                  </a:gs>
                  <a:gs pos="100000">
                    <a:srgbClr val="333333">
                      <a:gamma/>
                      <a:tint val="89804"/>
                      <a:invGamma/>
                    </a:srgbClr>
                  </a:gs>
                </a:gsLst>
                <a:lin ang="0" scaled="1"/>
              </a:gradFill>
              <a:ln w="6350" cap="rnd" cmpd="sng">
                <a:solidFill>
                  <a:schemeClr val="bg1"/>
                </a:solidFill>
                <a:round/>
                <a:headEnd/>
                <a:tailEnd/>
              </a:ln>
              <a:effectLst/>
            </p:spPr>
            <p:txBody>
              <a:bodyPr>
                <a:prstTxWarp prst="textNoShape">
                  <a:avLst/>
                </a:prstTxWarp>
              </a:bodyPr>
              <a:lstStyle/>
              <a:p>
                <a:endParaRPr lang="nn-NO"/>
              </a:p>
            </p:txBody>
          </p:sp>
          <p:sp>
            <p:nvSpPr>
              <p:cNvPr id="943504" name="Rectangle 400"/>
              <p:cNvSpPr>
                <a:spLocks noChangeArrowheads="1"/>
              </p:cNvSpPr>
              <p:nvPr/>
            </p:nvSpPr>
            <p:spPr bwMode="auto">
              <a:xfrm>
                <a:off x="4042" y="1584"/>
                <a:ext cx="940" cy="47"/>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698" name="Group 401"/>
              <p:cNvGrpSpPr>
                <a:grpSpLocks/>
              </p:cNvGrpSpPr>
              <p:nvPr/>
            </p:nvGrpSpPr>
            <p:grpSpPr bwMode="auto">
              <a:xfrm>
                <a:off x="3953" y="1227"/>
                <a:ext cx="683" cy="197"/>
                <a:chOff x="3953" y="1227"/>
                <a:chExt cx="683" cy="197"/>
              </a:xfrm>
            </p:grpSpPr>
            <p:sp>
              <p:nvSpPr>
                <p:cNvPr id="943506" name="Rectangle 402"/>
                <p:cNvSpPr>
                  <a:spLocks noChangeArrowheads="1"/>
                </p:cNvSpPr>
                <p:nvPr/>
              </p:nvSpPr>
              <p:spPr bwMode="auto">
                <a:xfrm>
                  <a:off x="4045" y="1227"/>
                  <a:ext cx="591" cy="197"/>
                </a:xfrm>
                <a:prstGeom prst="rect">
                  <a:avLst/>
                </a:prstGeom>
                <a:solidFill>
                  <a:schemeClr val="folHlink"/>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07" name="Oval 403"/>
                <p:cNvSpPr>
                  <a:spLocks noChangeArrowheads="1"/>
                </p:cNvSpPr>
                <p:nvPr/>
              </p:nvSpPr>
              <p:spPr bwMode="auto">
                <a:xfrm>
                  <a:off x="3953" y="1228"/>
                  <a:ext cx="183" cy="195"/>
                </a:xfrm>
                <a:prstGeom prst="ellipse">
                  <a:avLst/>
                </a:prstGeom>
                <a:solidFill>
                  <a:schemeClr val="folHlink"/>
                </a:solidFill>
                <a:ln w="6350">
                  <a:solidFill>
                    <a:schemeClr val="bg1"/>
                  </a:solidFill>
                  <a:round/>
                  <a:headEnd/>
                  <a:tailEnd/>
                </a:ln>
                <a:effectLst/>
              </p:spPr>
              <p:txBody>
                <a:bodyPr wrap="none" anchor="ctr">
                  <a:prstTxWarp prst="textNoShape">
                    <a:avLst/>
                  </a:prstTxWarp>
                </a:bodyPr>
                <a:lstStyle/>
                <a:p>
                  <a:endParaRPr lang="nn-NO"/>
                </a:p>
              </p:txBody>
            </p:sp>
          </p:grpSp>
          <p:sp>
            <p:nvSpPr>
              <p:cNvPr id="943508" name="Rectangle 404"/>
              <p:cNvSpPr>
                <a:spLocks noChangeArrowheads="1"/>
              </p:cNvSpPr>
              <p:nvPr/>
            </p:nvSpPr>
            <p:spPr bwMode="auto">
              <a:xfrm>
                <a:off x="4011" y="1429"/>
                <a:ext cx="971" cy="155"/>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09" name="Rectangle 405"/>
              <p:cNvSpPr>
                <a:spLocks noChangeArrowheads="1"/>
              </p:cNvSpPr>
              <p:nvPr/>
            </p:nvSpPr>
            <p:spPr bwMode="auto">
              <a:xfrm>
                <a:off x="4641" y="1227"/>
                <a:ext cx="347" cy="197"/>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10" name="Line 406"/>
              <p:cNvSpPr>
                <a:spLocks noChangeShapeType="1"/>
              </p:cNvSpPr>
              <p:nvPr/>
            </p:nvSpPr>
            <p:spPr bwMode="auto">
              <a:xfrm>
                <a:off x="4637" y="1225"/>
                <a:ext cx="0" cy="204"/>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703" name="Group 407"/>
              <p:cNvGrpSpPr>
                <a:grpSpLocks/>
              </p:cNvGrpSpPr>
              <p:nvPr/>
            </p:nvGrpSpPr>
            <p:grpSpPr bwMode="auto">
              <a:xfrm>
                <a:off x="4704" y="1447"/>
                <a:ext cx="231" cy="16"/>
                <a:chOff x="4704" y="1447"/>
                <a:chExt cx="231" cy="16"/>
              </a:xfrm>
            </p:grpSpPr>
            <p:sp>
              <p:nvSpPr>
                <p:cNvPr id="943512" name="Rectangle 408"/>
                <p:cNvSpPr>
                  <a:spLocks noChangeArrowheads="1"/>
                </p:cNvSpPr>
                <p:nvPr/>
              </p:nvSpPr>
              <p:spPr bwMode="auto">
                <a:xfrm>
                  <a:off x="4771" y="1447"/>
                  <a:ext cx="31"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13" name="Rectangle 409"/>
                <p:cNvSpPr>
                  <a:spLocks noChangeArrowheads="1"/>
                </p:cNvSpPr>
                <p:nvPr/>
              </p:nvSpPr>
              <p:spPr bwMode="auto">
                <a:xfrm>
                  <a:off x="4837"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14" name="Rectangle 410"/>
                <p:cNvSpPr>
                  <a:spLocks noChangeArrowheads="1"/>
                </p:cNvSpPr>
                <p:nvPr/>
              </p:nvSpPr>
              <p:spPr bwMode="auto">
                <a:xfrm>
                  <a:off x="4903"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15" name="Rectangle 411"/>
                <p:cNvSpPr>
                  <a:spLocks noChangeArrowheads="1"/>
                </p:cNvSpPr>
                <p:nvPr/>
              </p:nvSpPr>
              <p:spPr bwMode="auto">
                <a:xfrm>
                  <a:off x="4704"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516" name="Line 412"/>
              <p:cNvSpPr>
                <a:spLocks noChangeShapeType="1"/>
              </p:cNvSpPr>
              <p:nvPr/>
            </p:nvSpPr>
            <p:spPr bwMode="auto">
              <a:xfrm flipV="1">
                <a:off x="4637" y="1106"/>
                <a:ext cx="157" cy="119"/>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17" name="Freeform 413"/>
              <p:cNvSpPr>
                <a:spLocks/>
              </p:cNvSpPr>
              <p:nvPr/>
            </p:nvSpPr>
            <p:spPr bwMode="auto">
              <a:xfrm>
                <a:off x="4240" y="1122"/>
                <a:ext cx="469" cy="84"/>
              </a:xfrm>
              <a:custGeom>
                <a:avLst/>
                <a:gdLst/>
                <a:ahLst/>
                <a:cxnLst>
                  <a:cxn ang="0">
                    <a:pos x="0" y="83"/>
                  </a:cxn>
                  <a:cxn ang="0">
                    <a:pos x="124" y="0"/>
                  </a:cxn>
                  <a:cxn ang="0">
                    <a:pos x="468" y="0"/>
                  </a:cxn>
                  <a:cxn ang="0">
                    <a:pos x="356" y="83"/>
                  </a:cxn>
                  <a:cxn ang="0">
                    <a:pos x="0" y="83"/>
                  </a:cxn>
                </a:cxnLst>
                <a:rect l="0" t="0" r="r" b="b"/>
                <a:pathLst>
                  <a:path w="469" h="84">
                    <a:moveTo>
                      <a:pt x="0" y="83"/>
                    </a:moveTo>
                    <a:lnTo>
                      <a:pt x="124" y="0"/>
                    </a:lnTo>
                    <a:lnTo>
                      <a:pt x="468" y="0"/>
                    </a:lnTo>
                    <a:lnTo>
                      <a:pt x="356" y="83"/>
                    </a:lnTo>
                    <a:lnTo>
                      <a:pt x="0" y="83"/>
                    </a:lnTo>
                  </a:path>
                </a:pathLst>
              </a:custGeom>
              <a:gradFill rotWithShape="0">
                <a:gsLst>
                  <a:gs pos="0">
                    <a:srgbClr val="919191">
                      <a:gamma/>
                      <a:shade val="80000"/>
                      <a:invGamma/>
                    </a:srgbClr>
                  </a:gs>
                  <a:gs pos="100000">
                    <a:srgbClr val="919191"/>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518" name="Freeform 414"/>
              <p:cNvSpPr>
                <a:spLocks/>
              </p:cNvSpPr>
              <p:nvPr/>
            </p:nvSpPr>
            <p:spPr bwMode="auto">
              <a:xfrm>
                <a:off x="4331" y="1122"/>
                <a:ext cx="380" cy="83"/>
              </a:xfrm>
              <a:custGeom>
                <a:avLst/>
                <a:gdLst/>
                <a:ahLst/>
                <a:cxnLst>
                  <a:cxn ang="0">
                    <a:pos x="116" y="0"/>
                  </a:cxn>
                  <a:cxn ang="0">
                    <a:pos x="0" y="82"/>
                  </a:cxn>
                  <a:cxn ang="0">
                    <a:pos x="265" y="82"/>
                  </a:cxn>
                  <a:cxn ang="0">
                    <a:pos x="379" y="0"/>
                  </a:cxn>
                  <a:cxn ang="0">
                    <a:pos x="116" y="0"/>
                  </a:cxn>
                </a:cxnLst>
                <a:rect l="0" t="0" r="r" b="b"/>
                <a:pathLst>
                  <a:path w="380" h="83">
                    <a:moveTo>
                      <a:pt x="116" y="0"/>
                    </a:moveTo>
                    <a:lnTo>
                      <a:pt x="0" y="82"/>
                    </a:lnTo>
                    <a:lnTo>
                      <a:pt x="265" y="82"/>
                    </a:lnTo>
                    <a:lnTo>
                      <a:pt x="379" y="0"/>
                    </a:lnTo>
                    <a:lnTo>
                      <a:pt x="116" y="0"/>
                    </a:lnTo>
                  </a:path>
                </a:pathLst>
              </a:custGeom>
              <a:gradFill rotWithShape="0">
                <a:gsLst>
                  <a:gs pos="0">
                    <a:srgbClr val="CECECE"/>
                  </a:gs>
                  <a:gs pos="100000">
                    <a:srgbClr val="CECECE">
                      <a:gamma/>
                      <a:tint val="40000"/>
                      <a:invGamma/>
                    </a:srgbClr>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519" name="Freeform 415"/>
              <p:cNvSpPr>
                <a:spLocks/>
              </p:cNvSpPr>
              <p:nvPr/>
            </p:nvSpPr>
            <p:spPr bwMode="auto">
              <a:xfrm>
                <a:off x="4369" y="1122"/>
                <a:ext cx="341" cy="26"/>
              </a:xfrm>
              <a:custGeom>
                <a:avLst/>
                <a:gdLst/>
                <a:ahLst/>
                <a:cxnLst>
                  <a:cxn ang="0">
                    <a:pos x="0" y="0"/>
                  </a:cxn>
                  <a:cxn ang="0">
                    <a:pos x="35" y="25"/>
                  </a:cxn>
                  <a:cxn ang="0">
                    <a:pos x="340" y="0"/>
                  </a:cxn>
                  <a:cxn ang="0">
                    <a:pos x="0" y="0"/>
                  </a:cxn>
                </a:cxnLst>
                <a:rect l="0" t="0" r="r" b="b"/>
                <a:pathLst>
                  <a:path w="341" h="26">
                    <a:moveTo>
                      <a:pt x="0" y="0"/>
                    </a:moveTo>
                    <a:lnTo>
                      <a:pt x="35" y="25"/>
                    </a:lnTo>
                    <a:lnTo>
                      <a:pt x="340" y="0"/>
                    </a:lnTo>
                    <a:lnTo>
                      <a:pt x="0" y="0"/>
                    </a:lnTo>
                  </a:path>
                </a:pathLst>
              </a:custGeom>
              <a:gradFill rotWithShape="0">
                <a:gsLst>
                  <a:gs pos="0">
                    <a:srgbClr val="919191"/>
                  </a:gs>
                  <a:gs pos="100000">
                    <a:srgbClr val="919191">
                      <a:gamma/>
                      <a:tint val="80000"/>
                      <a:invGamma/>
                    </a:srgbClr>
                  </a:gs>
                </a:gsLst>
                <a:lin ang="5400000" scaled="1"/>
              </a:gradFill>
              <a:ln w="6350" cap="rnd" cmpd="sng">
                <a:solidFill>
                  <a:schemeClr val="bg1"/>
                </a:solidFill>
                <a:round/>
                <a:headEnd/>
                <a:tailEnd/>
              </a:ln>
              <a:effectLst/>
            </p:spPr>
            <p:txBody>
              <a:bodyPr>
                <a:prstTxWarp prst="textNoShape">
                  <a:avLst/>
                </a:prstTxWarp>
              </a:bodyPr>
              <a:lstStyle/>
              <a:p>
                <a:endParaRPr lang="nn-NO"/>
              </a:p>
            </p:txBody>
          </p:sp>
          <p:sp>
            <p:nvSpPr>
              <p:cNvPr id="943520" name="Freeform 416"/>
              <p:cNvSpPr>
                <a:spLocks/>
              </p:cNvSpPr>
              <p:nvPr/>
            </p:nvSpPr>
            <p:spPr bwMode="auto">
              <a:xfrm>
                <a:off x="5205" y="1268"/>
                <a:ext cx="75" cy="104"/>
              </a:xfrm>
              <a:custGeom>
                <a:avLst/>
                <a:gdLst/>
                <a:ahLst/>
                <a:cxnLst>
                  <a:cxn ang="0">
                    <a:pos x="74" y="0"/>
                  </a:cxn>
                  <a:cxn ang="0">
                    <a:pos x="74" y="20"/>
                  </a:cxn>
                  <a:cxn ang="0">
                    <a:pos x="0" y="103"/>
                  </a:cxn>
                  <a:cxn ang="0">
                    <a:pos x="0" y="76"/>
                  </a:cxn>
                  <a:cxn ang="0">
                    <a:pos x="74" y="0"/>
                  </a:cxn>
                </a:cxnLst>
                <a:rect l="0" t="0" r="r" b="b"/>
                <a:pathLst>
                  <a:path w="75" h="104">
                    <a:moveTo>
                      <a:pt x="74" y="0"/>
                    </a:moveTo>
                    <a:lnTo>
                      <a:pt x="74" y="20"/>
                    </a:lnTo>
                    <a:lnTo>
                      <a:pt x="0" y="103"/>
                    </a:lnTo>
                    <a:lnTo>
                      <a:pt x="0" y="76"/>
                    </a:lnTo>
                    <a:lnTo>
                      <a:pt x="74" y="0"/>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521" name="Rectangle 417"/>
              <p:cNvSpPr>
                <a:spLocks noChangeArrowheads="1"/>
              </p:cNvSpPr>
              <p:nvPr/>
            </p:nvSpPr>
            <p:spPr bwMode="auto">
              <a:xfrm>
                <a:off x="5022" y="1342"/>
                <a:ext cx="183" cy="28"/>
              </a:xfrm>
              <a:prstGeom prst="rect">
                <a:avLst/>
              </a:prstGeom>
              <a:solidFill>
                <a:schemeClr val="bg2"/>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22" name="Freeform 418"/>
              <p:cNvSpPr>
                <a:spLocks/>
              </p:cNvSpPr>
              <p:nvPr/>
            </p:nvSpPr>
            <p:spPr bwMode="auto">
              <a:xfrm>
                <a:off x="5022" y="1268"/>
                <a:ext cx="258" cy="76"/>
              </a:xfrm>
              <a:custGeom>
                <a:avLst/>
                <a:gdLst/>
                <a:ahLst/>
                <a:cxnLst>
                  <a:cxn ang="0">
                    <a:pos x="0" y="75"/>
                  </a:cxn>
                  <a:cxn ang="0">
                    <a:pos x="91" y="0"/>
                  </a:cxn>
                  <a:cxn ang="0">
                    <a:pos x="257" y="0"/>
                  </a:cxn>
                  <a:cxn ang="0">
                    <a:pos x="183" y="75"/>
                  </a:cxn>
                  <a:cxn ang="0">
                    <a:pos x="0" y="75"/>
                  </a:cxn>
                </a:cxnLst>
                <a:rect l="0" t="0" r="r" b="b"/>
                <a:pathLst>
                  <a:path w="258" h="76">
                    <a:moveTo>
                      <a:pt x="0" y="75"/>
                    </a:moveTo>
                    <a:lnTo>
                      <a:pt x="91" y="0"/>
                    </a:lnTo>
                    <a:lnTo>
                      <a:pt x="257" y="0"/>
                    </a:lnTo>
                    <a:lnTo>
                      <a:pt x="183" y="75"/>
                    </a:lnTo>
                    <a:lnTo>
                      <a:pt x="0" y="75"/>
                    </a:lnTo>
                  </a:path>
                </a:pathLst>
              </a:custGeom>
              <a:solidFill>
                <a:srgbClr val="676767"/>
              </a:solidFill>
              <a:ln w="6350" cap="rnd" cmpd="sng">
                <a:solidFill>
                  <a:schemeClr val="bg1"/>
                </a:solidFill>
                <a:round/>
                <a:headEnd/>
                <a:tailEnd/>
              </a:ln>
              <a:effectLst/>
            </p:spPr>
            <p:txBody>
              <a:bodyPr>
                <a:prstTxWarp prst="textNoShape">
                  <a:avLst/>
                </a:prstTxWarp>
              </a:bodyPr>
              <a:lstStyle/>
              <a:p>
                <a:endParaRPr lang="nn-NO"/>
              </a:p>
            </p:txBody>
          </p:sp>
        </p:grpSp>
        <p:sp>
          <p:nvSpPr>
            <p:cNvPr id="943523" name="Line 419"/>
            <p:cNvSpPr>
              <a:spLocks noChangeShapeType="1"/>
            </p:cNvSpPr>
            <p:nvPr/>
          </p:nvSpPr>
          <p:spPr bwMode="auto">
            <a:xfrm>
              <a:off x="240" y="1952"/>
              <a:ext cx="13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24" name="Line 420"/>
            <p:cNvSpPr>
              <a:spLocks noChangeShapeType="1"/>
            </p:cNvSpPr>
            <p:nvPr/>
          </p:nvSpPr>
          <p:spPr bwMode="auto">
            <a:xfrm>
              <a:off x="534" y="1905"/>
              <a:ext cx="0" cy="47"/>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25" name="Line 421"/>
            <p:cNvSpPr>
              <a:spLocks noChangeShapeType="1"/>
            </p:cNvSpPr>
            <p:nvPr/>
          </p:nvSpPr>
          <p:spPr bwMode="auto">
            <a:xfrm>
              <a:off x="589" y="1952"/>
              <a:ext cx="0" cy="47"/>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26" name="Line 422"/>
            <p:cNvSpPr>
              <a:spLocks noChangeShapeType="1"/>
            </p:cNvSpPr>
            <p:nvPr/>
          </p:nvSpPr>
          <p:spPr bwMode="auto">
            <a:xfrm>
              <a:off x="840" y="1905"/>
              <a:ext cx="0" cy="94"/>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27" name="Line 423"/>
            <p:cNvSpPr>
              <a:spLocks noChangeShapeType="1"/>
            </p:cNvSpPr>
            <p:nvPr/>
          </p:nvSpPr>
          <p:spPr bwMode="auto">
            <a:xfrm>
              <a:off x="1091" y="1889"/>
              <a:ext cx="0" cy="11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28" name="Line 424"/>
            <p:cNvSpPr>
              <a:spLocks noChangeShapeType="1"/>
            </p:cNvSpPr>
            <p:nvPr/>
          </p:nvSpPr>
          <p:spPr bwMode="auto">
            <a:xfrm>
              <a:off x="605" y="1834"/>
              <a:ext cx="15"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711" name="Group 425"/>
            <p:cNvGrpSpPr>
              <a:grpSpLocks/>
            </p:cNvGrpSpPr>
            <p:nvPr/>
          </p:nvGrpSpPr>
          <p:grpSpPr bwMode="auto">
            <a:xfrm>
              <a:off x="589" y="1884"/>
              <a:ext cx="157" cy="21"/>
              <a:chOff x="1392" y="1599"/>
              <a:chExt cx="961" cy="129"/>
            </a:xfrm>
          </p:grpSpPr>
          <p:sp>
            <p:nvSpPr>
              <p:cNvPr id="943530" name="Rectangle 426"/>
              <p:cNvSpPr>
                <a:spLocks noChangeArrowheads="1"/>
              </p:cNvSpPr>
              <p:nvPr/>
            </p:nvSpPr>
            <p:spPr bwMode="auto">
              <a:xfrm>
                <a:off x="1397" y="1701"/>
                <a:ext cx="850"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31" name="Freeform 427"/>
              <p:cNvSpPr>
                <a:spLocks/>
              </p:cNvSpPr>
              <p:nvPr/>
            </p:nvSpPr>
            <p:spPr bwMode="auto">
              <a:xfrm>
                <a:off x="1392" y="1599"/>
                <a:ext cx="961" cy="99"/>
              </a:xfrm>
              <a:custGeom>
                <a:avLst/>
                <a:gdLst/>
                <a:ahLst/>
                <a:cxnLst>
                  <a:cxn ang="0">
                    <a:pos x="0" y="98"/>
                  </a:cxn>
                  <a:cxn ang="0">
                    <a:pos x="860" y="98"/>
                  </a:cxn>
                  <a:cxn ang="0">
                    <a:pos x="960" y="0"/>
                  </a:cxn>
                  <a:cxn ang="0">
                    <a:pos x="136" y="0"/>
                  </a:cxn>
                  <a:cxn ang="0">
                    <a:pos x="0" y="98"/>
                  </a:cxn>
                </a:cxnLst>
                <a:rect l="0" t="0" r="r" b="b"/>
                <a:pathLst>
                  <a:path w="961" h="99">
                    <a:moveTo>
                      <a:pt x="0" y="98"/>
                    </a:moveTo>
                    <a:lnTo>
                      <a:pt x="860" y="98"/>
                    </a:lnTo>
                    <a:lnTo>
                      <a:pt x="960" y="0"/>
                    </a:lnTo>
                    <a:lnTo>
                      <a:pt x="136" y="0"/>
                    </a:lnTo>
                    <a:lnTo>
                      <a:pt x="0" y="98"/>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32" name="Freeform 428"/>
              <p:cNvSpPr>
                <a:spLocks/>
              </p:cNvSpPr>
              <p:nvPr/>
            </p:nvSpPr>
            <p:spPr bwMode="auto">
              <a:xfrm>
                <a:off x="2251" y="1600"/>
                <a:ext cx="102" cy="128"/>
              </a:xfrm>
              <a:custGeom>
                <a:avLst/>
                <a:gdLst/>
                <a:ahLst/>
                <a:cxnLst>
                  <a:cxn ang="0">
                    <a:pos x="0" y="99"/>
                  </a:cxn>
                  <a:cxn ang="0">
                    <a:pos x="101" y="0"/>
                  </a:cxn>
                  <a:cxn ang="0">
                    <a:pos x="101" y="23"/>
                  </a:cxn>
                  <a:cxn ang="0">
                    <a:pos x="0" y="127"/>
                  </a:cxn>
                  <a:cxn ang="0">
                    <a:pos x="0" y="99"/>
                  </a:cxn>
                </a:cxnLst>
                <a:rect l="0" t="0" r="r" b="b"/>
                <a:pathLst>
                  <a:path w="102" h="128">
                    <a:moveTo>
                      <a:pt x="0" y="99"/>
                    </a:moveTo>
                    <a:lnTo>
                      <a:pt x="101" y="0"/>
                    </a:lnTo>
                    <a:lnTo>
                      <a:pt x="101" y="23"/>
                    </a:lnTo>
                    <a:lnTo>
                      <a:pt x="0" y="127"/>
                    </a:lnTo>
                    <a:lnTo>
                      <a:pt x="0" y="99"/>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grpSp>
        <p:nvGrpSpPr>
          <p:cNvPr id="943720" name="Group 429"/>
          <p:cNvGrpSpPr>
            <a:grpSpLocks/>
          </p:cNvGrpSpPr>
          <p:nvPr/>
        </p:nvGrpSpPr>
        <p:grpSpPr bwMode="auto">
          <a:xfrm>
            <a:off x="3746500" y="5270500"/>
            <a:ext cx="2133600" cy="762000"/>
            <a:chOff x="240" y="1680"/>
            <a:chExt cx="1344" cy="480"/>
          </a:xfrm>
        </p:grpSpPr>
        <p:grpSp>
          <p:nvGrpSpPr>
            <p:cNvPr id="943723" name="Group 430"/>
            <p:cNvGrpSpPr>
              <a:grpSpLocks/>
            </p:cNvGrpSpPr>
            <p:nvPr/>
          </p:nvGrpSpPr>
          <p:grpSpPr bwMode="auto">
            <a:xfrm>
              <a:off x="470" y="1998"/>
              <a:ext cx="205" cy="162"/>
              <a:chOff x="662" y="2272"/>
              <a:chExt cx="1259" cy="992"/>
            </a:xfrm>
          </p:grpSpPr>
          <p:sp>
            <p:nvSpPr>
              <p:cNvPr id="943535" name="Freeform 431"/>
              <p:cNvSpPr>
                <a:spLocks/>
              </p:cNvSpPr>
              <p:nvPr/>
            </p:nvSpPr>
            <p:spPr bwMode="auto">
              <a:xfrm>
                <a:off x="846"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36" name="Freeform 432"/>
              <p:cNvSpPr>
                <a:spLocks/>
              </p:cNvSpPr>
              <p:nvPr/>
            </p:nvSpPr>
            <p:spPr bwMode="auto">
              <a:xfrm>
                <a:off x="1631"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537" name="Freeform 433"/>
              <p:cNvSpPr>
                <a:spLocks/>
              </p:cNvSpPr>
              <p:nvPr/>
            </p:nvSpPr>
            <p:spPr bwMode="auto">
              <a:xfrm>
                <a:off x="1752"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38" name="Rectangle 434"/>
              <p:cNvSpPr>
                <a:spLocks noChangeArrowheads="1"/>
              </p:cNvSpPr>
              <p:nvPr/>
            </p:nvSpPr>
            <p:spPr bwMode="auto">
              <a:xfrm>
                <a:off x="846"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39" name="Line 435"/>
              <p:cNvSpPr>
                <a:spLocks noChangeShapeType="1"/>
              </p:cNvSpPr>
              <p:nvPr/>
            </p:nvSpPr>
            <p:spPr bwMode="auto">
              <a:xfrm>
                <a:off x="856"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40" name="Line 436"/>
              <p:cNvSpPr>
                <a:spLocks noChangeShapeType="1"/>
              </p:cNvSpPr>
              <p:nvPr/>
            </p:nvSpPr>
            <p:spPr bwMode="auto">
              <a:xfrm flipH="1">
                <a:off x="1482"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41" name="Rectangle 437"/>
              <p:cNvSpPr>
                <a:spLocks noChangeArrowheads="1"/>
              </p:cNvSpPr>
              <p:nvPr/>
            </p:nvSpPr>
            <p:spPr bwMode="auto">
              <a:xfrm>
                <a:off x="1009"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42" name="Freeform 438"/>
              <p:cNvSpPr>
                <a:spLocks/>
              </p:cNvSpPr>
              <p:nvPr/>
            </p:nvSpPr>
            <p:spPr bwMode="auto">
              <a:xfrm>
                <a:off x="1201"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43" name="Rectangle 439"/>
              <p:cNvSpPr>
                <a:spLocks noChangeArrowheads="1"/>
              </p:cNvSpPr>
              <p:nvPr/>
            </p:nvSpPr>
            <p:spPr bwMode="auto">
              <a:xfrm>
                <a:off x="975"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44" name="Rectangle 440"/>
              <p:cNvSpPr>
                <a:spLocks noChangeArrowheads="1"/>
              </p:cNvSpPr>
              <p:nvPr/>
            </p:nvSpPr>
            <p:spPr bwMode="auto">
              <a:xfrm>
                <a:off x="1065"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45" name="Rectangle 441"/>
              <p:cNvSpPr>
                <a:spLocks noChangeArrowheads="1"/>
              </p:cNvSpPr>
              <p:nvPr/>
            </p:nvSpPr>
            <p:spPr bwMode="auto">
              <a:xfrm>
                <a:off x="1620"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46" name="Rectangle 442"/>
              <p:cNvSpPr>
                <a:spLocks noChangeArrowheads="1"/>
              </p:cNvSpPr>
              <p:nvPr/>
            </p:nvSpPr>
            <p:spPr bwMode="auto">
              <a:xfrm>
                <a:off x="1101"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943728" name="Group 443"/>
              <p:cNvGrpSpPr>
                <a:grpSpLocks/>
              </p:cNvGrpSpPr>
              <p:nvPr/>
            </p:nvGrpSpPr>
            <p:grpSpPr bwMode="auto">
              <a:xfrm>
                <a:off x="662" y="3132"/>
                <a:ext cx="1143" cy="132"/>
                <a:chOff x="662" y="3132"/>
                <a:chExt cx="1143" cy="132"/>
              </a:xfrm>
            </p:grpSpPr>
            <p:sp>
              <p:nvSpPr>
                <p:cNvPr id="943548" name="Rectangle 444"/>
                <p:cNvSpPr>
                  <a:spLocks noChangeArrowheads="1"/>
                </p:cNvSpPr>
                <p:nvPr/>
              </p:nvSpPr>
              <p:spPr bwMode="auto">
                <a:xfrm>
                  <a:off x="668"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49" name="Freeform 445"/>
                <p:cNvSpPr>
                  <a:spLocks/>
                </p:cNvSpPr>
                <p:nvPr/>
              </p:nvSpPr>
              <p:spPr bwMode="auto">
                <a:xfrm>
                  <a:off x="662"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50" name="Freeform 446"/>
                <p:cNvSpPr>
                  <a:spLocks/>
                </p:cNvSpPr>
                <p:nvPr/>
              </p:nvSpPr>
              <p:spPr bwMode="auto">
                <a:xfrm>
                  <a:off x="1682"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551" name="Freeform 447"/>
              <p:cNvSpPr>
                <a:spLocks/>
              </p:cNvSpPr>
              <p:nvPr/>
            </p:nvSpPr>
            <p:spPr bwMode="auto">
              <a:xfrm>
                <a:off x="970"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52" name="Freeform 448"/>
              <p:cNvSpPr>
                <a:spLocks/>
              </p:cNvSpPr>
              <p:nvPr/>
            </p:nvSpPr>
            <p:spPr bwMode="auto">
              <a:xfrm>
                <a:off x="1726"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736" name="Group 449"/>
            <p:cNvGrpSpPr>
              <a:grpSpLocks/>
            </p:cNvGrpSpPr>
            <p:nvPr/>
          </p:nvGrpSpPr>
          <p:grpSpPr bwMode="auto">
            <a:xfrm>
              <a:off x="721" y="1994"/>
              <a:ext cx="205" cy="162"/>
              <a:chOff x="2198" y="2272"/>
              <a:chExt cx="1259" cy="992"/>
            </a:xfrm>
          </p:grpSpPr>
          <p:sp>
            <p:nvSpPr>
              <p:cNvPr id="943554" name="Freeform 450"/>
              <p:cNvSpPr>
                <a:spLocks/>
              </p:cNvSpPr>
              <p:nvPr/>
            </p:nvSpPr>
            <p:spPr bwMode="auto">
              <a:xfrm>
                <a:off x="2382"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55" name="Freeform 451"/>
              <p:cNvSpPr>
                <a:spLocks/>
              </p:cNvSpPr>
              <p:nvPr/>
            </p:nvSpPr>
            <p:spPr bwMode="auto">
              <a:xfrm>
                <a:off x="3167"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556" name="Freeform 452"/>
              <p:cNvSpPr>
                <a:spLocks/>
              </p:cNvSpPr>
              <p:nvPr/>
            </p:nvSpPr>
            <p:spPr bwMode="auto">
              <a:xfrm>
                <a:off x="3288"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57" name="Rectangle 453"/>
              <p:cNvSpPr>
                <a:spLocks noChangeArrowheads="1"/>
              </p:cNvSpPr>
              <p:nvPr/>
            </p:nvSpPr>
            <p:spPr bwMode="auto">
              <a:xfrm>
                <a:off x="2382"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58" name="Line 454"/>
              <p:cNvSpPr>
                <a:spLocks noChangeShapeType="1"/>
              </p:cNvSpPr>
              <p:nvPr/>
            </p:nvSpPr>
            <p:spPr bwMode="auto">
              <a:xfrm>
                <a:off x="2392"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59" name="Line 455"/>
              <p:cNvSpPr>
                <a:spLocks noChangeShapeType="1"/>
              </p:cNvSpPr>
              <p:nvPr/>
            </p:nvSpPr>
            <p:spPr bwMode="auto">
              <a:xfrm flipH="1">
                <a:off x="3018"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60" name="Rectangle 456"/>
              <p:cNvSpPr>
                <a:spLocks noChangeArrowheads="1"/>
              </p:cNvSpPr>
              <p:nvPr/>
            </p:nvSpPr>
            <p:spPr bwMode="auto">
              <a:xfrm>
                <a:off x="2545"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61" name="Freeform 457"/>
              <p:cNvSpPr>
                <a:spLocks/>
              </p:cNvSpPr>
              <p:nvPr/>
            </p:nvSpPr>
            <p:spPr bwMode="auto">
              <a:xfrm>
                <a:off x="2737"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62" name="Rectangle 458"/>
              <p:cNvSpPr>
                <a:spLocks noChangeArrowheads="1"/>
              </p:cNvSpPr>
              <p:nvPr/>
            </p:nvSpPr>
            <p:spPr bwMode="auto">
              <a:xfrm>
                <a:off x="2511"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63" name="Rectangle 459"/>
              <p:cNvSpPr>
                <a:spLocks noChangeArrowheads="1"/>
              </p:cNvSpPr>
              <p:nvPr/>
            </p:nvSpPr>
            <p:spPr bwMode="auto">
              <a:xfrm>
                <a:off x="2601"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64" name="Rectangle 460"/>
              <p:cNvSpPr>
                <a:spLocks noChangeArrowheads="1"/>
              </p:cNvSpPr>
              <p:nvPr/>
            </p:nvSpPr>
            <p:spPr bwMode="auto">
              <a:xfrm>
                <a:off x="3156"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65" name="Rectangle 461"/>
              <p:cNvSpPr>
                <a:spLocks noChangeArrowheads="1"/>
              </p:cNvSpPr>
              <p:nvPr/>
            </p:nvSpPr>
            <p:spPr bwMode="auto">
              <a:xfrm>
                <a:off x="2637"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943749" name="Group 462"/>
              <p:cNvGrpSpPr>
                <a:grpSpLocks/>
              </p:cNvGrpSpPr>
              <p:nvPr/>
            </p:nvGrpSpPr>
            <p:grpSpPr bwMode="auto">
              <a:xfrm>
                <a:off x="2198" y="3132"/>
                <a:ext cx="1143" cy="132"/>
                <a:chOff x="2198" y="3132"/>
                <a:chExt cx="1143" cy="132"/>
              </a:xfrm>
            </p:grpSpPr>
            <p:sp>
              <p:nvSpPr>
                <p:cNvPr id="943567" name="Rectangle 463"/>
                <p:cNvSpPr>
                  <a:spLocks noChangeArrowheads="1"/>
                </p:cNvSpPr>
                <p:nvPr/>
              </p:nvSpPr>
              <p:spPr bwMode="auto">
                <a:xfrm>
                  <a:off x="2204"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68" name="Freeform 464"/>
                <p:cNvSpPr>
                  <a:spLocks/>
                </p:cNvSpPr>
                <p:nvPr/>
              </p:nvSpPr>
              <p:spPr bwMode="auto">
                <a:xfrm>
                  <a:off x="2198"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69" name="Freeform 465"/>
                <p:cNvSpPr>
                  <a:spLocks/>
                </p:cNvSpPr>
                <p:nvPr/>
              </p:nvSpPr>
              <p:spPr bwMode="auto">
                <a:xfrm>
                  <a:off x="3218"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570" name="Freeform 466"/>
              <p:cNvSpPr>
                <a:spLocks/>
              </p:cNvSpPr>
              <p:nvPr/>
            </p:nvSpPr>
            <p:spPr bwMode="auto">
              <a:xfrm>
                <a:off x="2506"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71" name="Freeform 467"/>
              <p:cNvSpPr>
                <a:spLocks/>
              </p:cNvSpPr>
              <p:nvPr/>
            </p:nvSpPr>
            <p:spPr bwMode="auto">
              <a:xfrm>
                <a:off x="3262"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750" name="Group 468"/>
            <p:cNvGrpSpPr>
              <a:grpSpLocks/>
            </p:cNvGrpSpPr>
            <p:nvPr/>
          </p:nvGrpSpPr>
          <p:grpSpPr bwMode="auto">
            <a:xfrm>
              <a:off x="972" y="1994"/>
              <a:ext cx="206" cy="162"/>
              <a:chOff x="3734" y="2272"/>
              <a:chExt cx="1259" cy="992"/>
            </a:xfrm>
          </p:grpSpPr>
          <p:sp>
            <p:nvSpPr>
              <p:cNvPr id="943573" name="Freeform 469"/>
              <p:cNvSpPr>
                <a:spLocks/>
              </p:cNvSpPr>
              <p:nvPr/>
            </p:nvSpPr>
            <p:spPr bwMode="auto">
              <a:xfrm>
                <a:off x="3918" y="2837"/>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74" name="Freeform 470"/>
              <p:cNvSpPr>
                <a:spLocks/>
              </p:cNvSpPr>
              <p:nvPr/>
            </p:nvSpPr>
            <p:spPr bwMode="auto">
              <a:xfrm>
                <a:off x="4703" y="2823"/>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575" name="Freeform 471"/>
              <p:cNvSpPr>
                <a:spLocks/>
              </p:cNvSpPr>
              <p:nvPr/>
            </p:nvSpPr>
            <p:spPr bwMode="auto">
              <a:xfrm>
                <a:off x="4824" y="2839"/>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76" name="Rectangle 472"/>
              <p:cNvSpPr>
                <a:spLocks noChangeArrowheads="1"/>
              </p:cNvSpPr>
              <p:nvPr/>
            </p:nvSpPr>
            <p:spPr bwMode="auto">
              <a:xfrm>
                <a:off x="3918" y="2951"/>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77" name="Line 473"/>
              <p:cNvSpPr>
                <a:spLocks noChangeShapeType="1"/>
              </p:cNvSpPr>
              <p:nvPr/>
            </p:nvSpPr>
            <p:spPr bwMode="auto">
              <a:xfrm>
                <a:off x="3928" y="2975"/>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78" name="Line 474"/>
              <p:cNvSpPr>
                <a:spLocks noChangeShapeType="1"/>
              </p:cNvSpPr>
              <p:nvPr/>
            </p:nvSpPr>
            <p:spPr bwMode="auto">
              <a:xfrm flipH="1">
                <a:off x="4554" y="2999"/>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79" name="Rectangle 475"/>
              <p:cNvSpPr>
                <a:spLocks noChangeArrowheads="1"/>
              </p:cNvSpPr>
              <p:nvPr/>
            </p:nvSpPr>
            <p:spPr bwMode="auto">
              <a:xfrm>
                <a:off x="4081" y="2896"/>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80" name="Freeform 476"/>
              <p:cNvSpPr>
                <a:spLocks/>
              </p:cNvSpPr>
              <p:nvPr/>
            </p:nvSpPr>
            <p:spPr bwMode="auto">
              <a:xfrm>
                <a:off x="4273" y="2830"/>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81" name="Rectangle 477"/>
              <p:cNvSpPr>
                <a:spLocks noChangeArrowheads="1"/>
              </p:cNvSpPr>
              <p:nvPr/>
            </p:nvSpPr>
            <p:spPr bwMode="auto">
              <a:xfrm>
                <a:off x="4047" y="2311"/>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82" name="Rectangle 478"/>
              <p:cNvSpPr>
                <a:spLocks noChangeArrowheads="1"/>
              </p:cNvSpPr>
              <p:nvPr/>
            </p:nvSpPr>
            <p:spPr bwMode="auto">
              <a:xfrm>
                <a:off x="4137" y="2370"/>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83" name="Rectangle 479"/>
              <p:cNvSpPr>
                <a:spLocks noChangeArrowheads="1"/>
              </p:cNvSpPr>
              <p:nvPr/>
            </p:nvSpPr>
            <p:spPr bwMode="auto">
              <a:xfrm>
                <a:off x="4692" y="2816"/>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84" name="Rectangle 480"/>
              <p:cNvSpPr>
                <a:spLocks noChangeArrowheads="1"/>
              </p:cNvSpPr>
              <p:nvPr/>
            </p:nvSpPr>
            <p:spPr bwMode="auto">
              <a:xfrm>
                <a:off x="4173" y="2390"/>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943757" name="Group 481"/>
              <p:cNvGrpSpPr>
                <a:grpSpLocks/>
              </p:cNvGrpSpPr>
              <p:nvPr/>
            </p:nvGrpSpPr>
            <p:grpSpPr bwMode="auto">
              <a:xfrm>
                <a:off x="3734" y="3132"/>
                <a:ext cx="1143" cy="132"/>
                <a:chOff x="3734" y="3132"/>
                <a:chExt cx="1143" cy="132"/>
              </a:xfrm>
            </p:grpSpPr>
            <p:sp>
              <p:nvSpPr>
                <p:cNvPr id="943586" name="Rectangle 482"/>
                <p:cNvSpPr>
                  <a:spLocks noChangeArrowheads="1"/>
                </p:cNvSpPr>
                <p:nvPr/>
              </p:nvSpPr>
              <p:spPr bwMode="auto">
                <a:xfrm>
                  <a:off x="3740" y="3237"/>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87" name="Freeform 483"/>
                <p:cNvSpPr>
                  <a:spLocks/>
                </p:cNvSpPr>
                <p:nvPr/>
              </p:nvSpPr>
              <p:spPr bwMode="auto">
                <a:xfrm>
                  <a:off x="3734" y="3132"/>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88" name="Freeform 484"/>
                <p:cNvSpPr>
                  <a:spLocks/>
                </p:cNvSpPr>
                <p:nvPr/>
              </p:nvSpPr>
              <p:spPr bwMode="auto">
                <a:xfrm>
                  <a:off x="4754" y="3134"/>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589" name="Freeform 485"/>
              <p:cNvSpPr>
                <a:spLocks/>
              </p:cNvSpPr>
              <p:nvPr/>
            </p:nvSpPr>
            <p:spPr bwMode="auto">
              <a:xfrm>
                <a:off x="4042" y="2272"/>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90" name="Freeform 486"/>
              <p:cNvSpPr>
                <a:spLocks/>
              </p:cNvSpPr>
              <p:nvPr/>
            </p:nvSpPr>
            <p:spPr bwMode="auto">
              <a:xfrm>
                <a:off x="4798" y="2273"/>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761" name="Group 487"/>
            <p:cNvGrpSpPr>
              <a:grpSpLocks/>
            </p:cNvGrpSpPr>
            <p:nvPr/>
          </p:nvGrpSpPr>
          <p:grpSpPr bwMode="auto">
            <a:xfrm>
              <a:off x="760" y="1743"/>
              <a:ext cx="206" cy="162"/>
              <a:chOff x="2438" y="736"/>
              <a:chExt cx="1259" cy="992"/>
            </a:xfrm>
          </p:grpSpPr>
          <p:sp>
            <p:nvSpPr>
              <p:cNvPr id="943592" name="Freeform 488"/>
              <p:cNvSpPr>
                <a:spLocks/>
              </p:cNvSpPr>
              <p:nvPr/>
            </p:nvSpPr>
            <p:spPr bwMode="auto">
              <a:xfrm>
                <a:off x="2622" y="1301"/>
                <a:ext cx="1075" cy="112"/>
              </a:xfrm>
              <a:custGeom>
                <a:avLst/>
                <a:gdLst/>
                <a:ahLst/>
                <a:cxnLst>
                  <a:cxn ang="0">
                    <a:pos x="905" y="111"/>
                  </a:cxn>
                  <a:cxn ang="0">
                    <a:pos x="0" y="111"/>
                  </a:cxn>
                  <a:cxn ang="0">
                    <a:pos x="311" y="0"/>
                  </a:cxn>
                  <a:cxn ang="0">
                    <a:pos x="1074" y="0"/>
                  </a:cxn>
                  <a:cxn ang="0">
                    <a:pos x="905" y="111"/>
                  </a:cxn>
                </a:cxnLst>
                <a:rect l="0" t="0" r="r" b="b"/>
                <a:pathLst>
                  <a:path w="1075" h="112">
                    <a:moveTo>
                      <a:pt x="905" y="111"/>
                    </a:moveTo>
                    <a:lnTo>
                      <a:pt x="0" y="111"/>
                    </a:lnTo>
                    <a:lnTo>
                      <a:pt x="311" y="0"/>
                    </a:lnTo>
                    <a:lnTo>
                      <a:pt x="1074" y="0"/>
                    </a:lnTo>
                    <a:lnTo>
                      <a:pt x="905" y="111"/>
                    </a:lnTo>
                  </a:path>
                </a:pathLst>
              </a:custGeom>
              <a:gradFill rotWithShape="0">
                <a:gsLst>
                  <a:gs pos="0">
                    <a:srgbClr val="CECECE"/>
                  </a:gs>
                  <a:gs pos="100000">
                    <a:srgbClr val="CECECE">
                      <a:gamma/>
                      <a:shade val="60000"/>
                      <a:invGamma/>
                    </a:srgbClr>
                  </a:gs>
                </a:gsLst>
                <a:lin ang="189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93" name="Freeform 489"/>
              <p:cNvSpPr>
                <a:spLocks/>
              </p:cNvSpPr>
              <p:nvPr/>
            </p:nvSpPr>
            <p:spPr bwMode="auto">
              <a:xfrm>
                <a:off x="3407" y="1287"/>
                <a:ext cx="116" cy="101"/>
              </a:xfrm>
              <a:custGeom>
                <a:avLst/>
                <a:gdLst/>
                <a:ahLst/>
                <a:cxnLst>
                  <a:cxn ang="0">
                    <a:pos x="0" y="68"/>
                  </a:cxn>
                  <a:cxn ang="0">
                    <a:pos x="115" y="0"/>
                  </a:cxn>
                  <a:cxn ang="0">
                    <a:pos x="115" y="27"/>
                  </a:cxn>
                  <a:cxn ang="0">
                    <a:pos x="0" y="100"/>
                  </a:cxn>
                  <a:cxn ang="0">
                    <a:pos x="0" y="68"/>
                  </a:cxn>
                </a:cxnLst>
                <a:rect l="0" t="0" r="r" b="b"/>
                <a:pathLst>
                  <a:path w="116" h="101">
                    <a:moveTo>
                      <a:pt x="0" y="68"/>
                    </a:moveTo>
                    <a:lnTo>
                      <a:pt x="115" y="0"/>
                    </a:lnTo>
                    <a:lnTo>
                      <a:pt x="115" y="27"/>
                    </a:lnTo>
                    <a:lnTo>
                      <a:pt x="0" y="100"/>
                    </a:lnTo>
                    <a:lnTo>
                      <a:pt x="0" y="68"/>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594" name="Freeform 490"/>
              <p:cNvSpPr>
                <a:spLocks/>
              </p:cNvSpPr>
              <p:nvPr/>
            </p:nvSpPr>
            <p:spPr bwMode="auto">
              <a:xfrm>
                <a:off x="3528" y="1303"/>
                <a:ext cx="169" cy="315"/>
              </a:xfrm>
              <a:custGeom>
                <a:avLst/>
                <a:gdLst/>
                <a:ahLst/>
                <a:cxnLst>
                  <a:cxn ang="0">
                    <a:pos x="168" y="0"/>
                  </a:cxn>
                  <a:cxn ang="0">
                    <a:pos x="0" y="109"/>
                  </a:cxn>
                  <a:cxn ang="0">
                    <a:pos x="2" y="314"/>
                  </a:cxn>
                  <a:cxn ang="0">
                    <a:pos x="168" y="163"/>
                  </a:cxn>
                  <a:cxn ang="0">
                    <a:pos x="168" y="0"/>
                  </a:cxn>
                </a:cxnLst>
                <a:rect l="0" t="0" r="r" b="b"/>
                <a:pathLst>
                  <a:path w="169" h="315">
                    <a:moveTo>
                      <a:pt x="168" y="0"/>
                    </a:moveTo>
                    <a:lnTo>
                      <a:pt x="0" y="109"/>
                    </a:lnTo>
                    <a:lnTo>
                      <a:pt x="2" y="314"/>
                    </a:lnTo>
                    <a:lnTo>
                      <a:pt x="168" y="163"/>
                    </a:lnTo>
                    <a:lnTo>
                      <a:pt x="168" y="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595" name="Rectangle 491"/>
              <p:cNvSpPr>
                <a:spLocks noChangeArrowheads="1"/>
              </p:cNvSpPr>
              <p:nvPr/>
            </p:nvSpPr>
            <p:spPr bwMode="auto">
              <a:xfrm>
                <a:off x="2622" y="1415"/>
                <a:ext cx="904" cy="199"/>
              </a:xfrm>
              <a:prstGeom prst="rect">
                <a:avLst/>
              </a:prstGeom>
              <a:gradFill rotWithShape="0">
                <a:gsLst>
                  <a:gs pos="0">
                    <a:srgbClr val="919191"/>
                  </a:gs>
                  <a:gs pos="100000">
                    <a:srgbClr val="919191">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596" name="Line 492"/>
              <p:cNvSpPr>
                <a:spLocks noChangeShapeType="1"/>
              </p:cNvSpPr>
              <p:nvPr/>
            </p:nvSpPr>
            <p:spPr bwMode="auto">
              <a:xfrm>
                <a:off x="2632" y="1439"/>
                <a:ext cx="89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97" name="Line 493"/>
              <p:cNvSpPr>
                <a:spLocks noChangeShapeType="1"/>
              </p:cNvSpPr>
              <p:nvPr/>
            </p:nvSpPr>
            <p:spPr bwMode="auto">
              <a:xfrm flipH="1">
                <a:off x="3258" y="1463"/>
                <a:ext cx="2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598" name="Rectangle 494"/>
              <p:cNvSpPr>
                <a:spLocks noChangeArrowheads="1"/>
              </p:cNvSpPr>
              <p:nvPr/>
            </p:nvSpPr>
            <p:spPr bwMode="auto">
              <a:xfrm>
                <a:off x="2785" y="1360"/>
                <a:ext cx="619" cy="23"/>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599" name="Freeform 495"/>
              <p:cNvSpPr>
                <a:spLocks/>
              </p:cNvSpPr>
              <p:nvPr/>
            </p:nvSpPr>
            <p:spPr bwMode="auto">
              <a:xfrm>
                <a:off x="2977" y="1294"/>
                <a:ext cx="343" cy="50"/>
              </a:xfrm>
              <a:custGeom>
                <a:avLst/>
                <a:gdLst/>
                <a:ahLst/>
                <a:cxnLst>
                  <a:cxn ang="0">
                    <a:pos x="0" y="28"/>
                  </a:cxn>
                  <a:cxn ang="0">
                    <a:pos x="0" y="0"/>
                  </a:cxn>
                  <a:cxn ang="0">
                    <a:pos x="342" y="0"/>
                  </a:cxn>
                  <a:cxn ang="0">
                    <a:pos x="342" y="28"/>
                  </a:cxn>
                  <a:cxn ang="0">
                    <a:pos x="339" y="30"/>
                  </a:cxn>
                  <a:cxn ang="0">
                    <a:pos x="337" y="33"/>
                  </a:cxn>
                  <a:cxn ang="0">
                    <a:pos x="329" y="35"/>
                  </a:cxn>
                  <a:cxn ang="0">
                    <a:pos x="322" y="37"/>
                  </a:cxn>
                  <a:cxn ang="0">
                    <a:pos x="312" y="39"/>
                  </a:cxn>
                  <a:cxn ang="0">
                    <a:pos x="305" y="41"/>
                  </a:cxn>
                  <a:cxn ang="0">
                    <a:pos x="292" y="43"/>
                  </a:cxn>
                  <a:cxn ang="0">
                    <a:pos x="280" y="43"/>
                  </a:cxn>
                  <a:cxn ang="0">
                    <a:pos x="268" y="44"/>
                  </a:cxn>
                  <a:cxn ang="0">
                    <a:pos x="250" y="46"/>
                  </a:cxn>
                  <a:cxn ang="0">
                    <a:pos x="236" y="47"/>
                  </a:cxn>
                  <a:cxn ang="0">
                    <a:pos x="221" y="49"/>
                  </a:cxn>
                  <a:cxn ang="0">
                    <a:pos x="204" y="49"/>
                  </a:cxn>
                  <a:cxn ang="0">
                    <a:pos x="186" y="49"/>
                  </a:cxn>
                  <a:cxn ang="0">
                    <a:pos x="162" y="49"/>
                  </a:cxn>
                  <a:cxn ang="0">
                    <a:pos x="140" y="49"/>
                  </a:cxn>
                  <a:cxn ang="0">
                    <a:pos x="117" y="49"/>
                  </a:cxn>
                  <a:cxn ang="0">
                    <a:pos x="98" y="47"/>
                  </a:cxn>
                  <a:cxn ang="0">
                    <a:pos x="83" y="46"/>
                  </a:cxn>
                  <a:cxn ang="0">
                    <a:pos x="71" y="44"/>
                  </a:cxn>
                  <a:cxn ang="0">
                    <a:pos x="56" y="43"/>
                  </a:cxn>
                  <a:cxn ang="0">
                    <a:pos x="41" y="41"/>
                  </a:cxn>
                  <a:cxn ang="0">
                    <a:pos x="32" y="40"/>
                  </a:cxn>
                  <a:cxn ang="0">
                    <a:pos x="19" y="37"/>
                  </a:cxn>
                  <a:cxn ang="0">
                    <a:pos x="12" y="36"/>
                  </a:cxn>
                  <a:cxn ang="0">
                    <a:pos x="7" y="35"/>
                  </a:cxn>
                  <a:cxn ang="0">
                    <a:pos x="4" y="32"/>
                  </a:cxn>
                  <a:cxn ang="0">
                    <a:pos x="0" y="30"/>
                  </a:cxn>
                  <a:cxn ang="0">
                    <a:pos x="0" y="28"/>
                  </a:cxn>
                </a:cxnLst>
                <a:rect l="0" t="0" r="r" b="b"/>
                <a:pathLst>
                  <a:path w="343" h="50">
                    <a:moveTo>
                      <a:pt x="0" y="28"/>
                    </a:moveTo>
                    <a:lnTo>
                      <a:pt x="0" y="0"/>
                    </a:lnTo>
                    <a:lnTo>
                      <a:pt x="342" y="0"/>
                    </a:lnTo>
                    <a:lnTo>
                      <a:pt x="342" y="28"/>
                    </a:lnTo>
                    <a:lnTo>
                      <a:pt x="339" y="30"/>
                    </a:lnTo>
                    <a:lnTo>
                      <a:pt x="337" y="33"/>
                    </a:lnTo>
                    <a:lnTo>
                      <a:pt x="329" y="35"/>
                    </a:lnTo>
                    <a:lnTo>
                      <a:pt x="322" y="37"/>
                    </a:lnTo>
                    <a:lnTo>
                      <a:pt x="312" y="39"/>
                    </a:lnTo>
                    <a:lnTo>
                      <a:pt x="305" y="41"/>
                    </a:lnTo>
                    <a:lnTo>
                      <a:pt x="292" y="43"/>
                    </a:lnTo>
                    <a:lnTo>
                      <a:pt x="280" y="43"/>
                    </a:lnTo>
                    <a:lnTo>
                      <a:pt x="268" y="44"/>
                    </a:lnTo>
                    <a:lnTo>
                      <a:pt x="250" y="46"/>
                    </a:lnTo>
                    <a:lnTo>
                      <a:pt x="236" y="47"/>
                    </a:lnTo>
                    <a:lnTo>
                      <a:pt x="221" y="49"/>
                    </a:lnTo>
                    <a:lnTo>
                      <a:pt x="204" y="49"/>
                    </a:lnTo>
                    <a:lnTo>
                      <a:pt x="186" y="49"/>
                    </a:lnTo>
                    <a:lnTo>
                      <a:pt x="162" y="49"/>
                    </a:lnTo>
                    <a:lnTo>
                      <a:pt x="140" y="49"/>
                    </a:lnTo>
                    <a:lnTo>
                      <a:pt x="117" y="49"/>
                    </a:lnTo>
                    <a:lnTo>
                      <a:pt x="98" y="47"/>
                    </a:lnTo>
                    <a:lnTo>
                      <a:pt x="83" y="46"/>
                    </a:lnTo>
                    <a:lnTo>
                      <a:pt x="71" y="44"/>
                    </a:lnTo>
                    <a:lnTo>
                      <a:pt x="56" y="43"/>
                    </a:lnTo>
                    <a:lnTo>
                      <a:pt x="41" y="41"/>
                    </a:lnTo>
                    <a:lnTo>
                      <a:pt x="32" y="40"/>
                    </a:lnTo>
                    <a:lnTo>
                      <a:pt x="19" y="37"/>
                    </a:lnTo>
                    <a:lnTo>
                      <a:pt x="12" y="36"/>
                    </a:lnTo>
                    <a:lnTo>
                      <a:pt x="7" y="35"/>
                    </a:lnTo>
                    <a:lnTo>
                      <a:pt x="4" y="32"/>
                    </a:lnTo>
                    <a:lnTo>
                      <a:pt x="0" y="30"/>
                    </a:lnTo>
                    <a:lnTo>
                      <a:pt x="0" y="28"/>
                    </a:lnTo>
                  </a:path>
                </a:pathLst>
              </a:custGeom>
              <a:solidFill>
                <a:srgbClr val="333333"/>
              </a:soli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600" name="Rectangle 496"/>
              <p:cNvSpPr>
                <a:spLocks noChangeArrowheads="1"/>
              </p:cNvSpPr>
              <p:nvPr/>
            </p:nvSpPr>
            <p:spPr bwMode="auto">
              <a:xfrm>
                <a:off x="2751" y="775"/>
                <a:ext cx="750" cy="525"/>
              </a:xfrm>
              <a:prstGeom prst="rect">
                <a:avLst/>
              </a:prstGeom>
              <a:gradFill rotWithShape="0">
                <a:gsLst>
                  <a:gs pos="0">
                    <a:srgbClr val="C0C0C0">
                      <a:gamma/>
                      <a:shade val="89804"/>
                      <a:invGamma/>
                    </a:srgbClr>
                  </a:gs>
                  <a:gs pos="50000">
                    <a:srgbClr val="C0C0C0"/>
                  </a:gs>
                  <a:gs pos="100000">
                    <a:srgbClr val="C0C0C0">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01" name="Rectangle 497"/>
              <p:cNvSpPr>
                <a:spLocks noChangeArrowheads="1"/>
              </p:cNvSpPr>
              <p:nvPr/>
            </p:nvSpPr>
            <p:spPr bwMode="auto">
              <a:xfrm>
                <a:off x="2841" y="834"/>
                <a:ext cx="577" cy="405"/>
              </a:xfrm>
              <a:prstGeom prst="rect">
                <a:avLst/>
              </a:prstGeom>
              <a:solidFill>
                <a:srgbClr val="80808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02" name="Rectangle 498"/>
              <p:cNvSpPr>
                <a:spLocks noChangeArrowheads="1"/>
              </p:cNvSpPr>
              <p:nvPr/>
            </p:nvSpPr>
            <p:spPr bwMode="auto">
              <a:xfrm>
                <a:off x="3396" y="1280"/>
                <a:ext cx="10" cy="8"/>
              </a:xfrm>
              <a:prstGeom prst="rect">
                <a:avLst/>
              </a:prstGeom>
              <a:solidFill>
                <a:srgbClr val="0080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03" name="Rectangle 499"/>
              <p:cNvSpPr>
                <a:spLocks noChangeArrowheads="1"/>
              </p:cNvSpPr>
              <p:nvPr/>
            </p:nvSpPr>
            <p:spPr bwMode="auto">
              <a:xfrm>
                <a:off x="2877" y="854"/>
                <a:ext cx="511" cy="357"/>
              </a:xfrm>
              <a:prstGeom prst="rect">
                <a:avLst/>
              </a:prstGeom>
              <a:solidFill>
                <a:srgbClr val="00C3DF"/>
              </a:solidFill>
              <a:ln w="6350">
                <a:solidFill>
                  <a:schemeClr val="bg1"/>
                </a:solidFill>
                <a:miter lim="800000"/>
                <a:headEnd/>
                <a:tailEnd/>
              </a:ln>
              <a:effectLst/>
            </p:spPr>
            <p:txBody>
              <a:bodyPr lIns="92075" tIns="46038" rIns="92075" bIns="46038">
                <a:prstTxWarp prst="textNoShape">
                  <a:avLst/>
                </a:prstTxWarp>
              </a:bodyPr>
              <a:lstStyle/>
              <a:p>
                <a:pPr>
                  <a:lnSpc>
                    <a:spcPct val="80000"/>
                  </a:lnSpc>
                  <a:spcBef>
                    <a:spcPct val="50000"/>
                  </a:spcBef>
                </a:pPr>
                <a:endParaRPr lang="nb-NO" sz="800" b="1">
                  <a:latin typeface="Goudy" charset="0"/>
                </a:endParaRPr>
              </a:p>
              <a:p>
                <a:pPr>
                  <a:lnSpc>
                    <a:spcPct val="80000"/>
                  </a:lnSpc>
                  <a:spcBef>
                    <a:spcPct val="50000"/>
                  </a:spcBef>
                </a:pPr>
                <a:endParaRPr lang="nb-NO" sz="800" b="1">
                  <a:latin typeface="Goudy" charset="0"/>
                </a:endParaRPr>
              </a:p>
            </p:txBody>
          </p:sp>
          <p:grpSp>
            <p:nvGrpSpPr>
              <p:cNvPr id="943764" name="Group 500"/>
              <p:cNvGrpSpPr>
                <a:grpSpLocks/>
              </p:cNvGrpSpPr>
              <p:nvPr/>
            </p:nvGrpSpPr>
            <p:grpSpPr bwMode="auto">
              <a:xfrm>
                <a:off x="2438" y="1596"/>
                <a:ext cx="1143" cy="132"/>
                <a:chOff x="2438" y="1596"/>
                <a:chExt cx="1143" cy="132"/>
              </a:xfrm>
            </p:grpSpPr>
            <p:sp>
              <p:nvSpPr>
                <p:cNvPr id="943605" name="Rectangle 501"/>
                <p:cNvSpPr>
                  <a:spLocks noChangeArrowheads="1"/>
                </p:cNvSpPr>
                <p:nvPr/>
              </p:nvSpPr>
              <p:spPr bwMode="auto">
                <a:xfrm>
                  <a:off x="2444" y="1701"/>
                  <a:ext cx="1011"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06" name="Freeform 502"/>
                <p:cNvSpPr>
                  <a:spLocks/>
                </p:cNvSpPr>
                <p:nvPr/>
              </p:nvSpPr>
              <p:spPr bwMode="auto">
                <a:xfrm>
                  <a:off x="2438" y="1596"/>
                  <a:ext cx="1143" cy="102"/>
                </a:xfrm>
                <a:custGeom>
                  <a:avLst/>
                  <a:gdLst/>
                  <a:ahLst/>
                  <a:cxnLst>
                    <a:cxn ang="0">
                      <a:pos x="0" y="101"/>
                    </a:cxn>
                    <a:cxn ang="0">
                      <a:pos x="1024" y="101"/>
                    </a:cxn>
                    <a:cxn ang="0">
                      <a:pos x="1142" y="0"/>
                    </a:cxn>
                    <a:cxn ang="0">
                      <a:pos x="162" y="0"/>
                    </a:cxn>
                    <a:cxn ang="0">
                      <a:pos x="0" y="101"/>
                    </a:cxn>
                  </a:cxnLst>
                  <a:rect l="0" t="0" r="r" b="b"/>
                  <a:pathLst>
                    <a:path w="1143" h="102">
                      <a:moveTo>
                        <a:pt x="0" y="101"/>
                      </a:moveTo>
                      <a:lnTo>
                        <a:pt x="1024" y="101"/>
                      </a:lnTo>
                      <a:lnTo>
                        <a:pt x="1142" y="0"/>
                      </a:lnTo>
                      <a:lnTo>
                        <a:pt x="162" y="0"/>
                      </a:lnTo>
                      <a:lnTo>
                        <a:pt x="0" y="101"/>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607" name="Freeform 503"/>
                <p:cNvSpPr>
                  <a:spLocks/>
                </p:cNvSpPr>
                <p:nvPr/>
              </p:nvSpPr>
              <p:spPr bwMode="auto">
                <a:xfrm>
                  <a:off x="3458" y="1598"/>
                  <a:ext cx="123" cy="130"/>
                </a:xfrm>
                <a:custGeom>
                  <a:avLst/>
                  <a:gdLst/>
                  <a:ahLst/>
                  <a:cxnLst>
                    <a:cxn ang="0">
                      <a:pos x="0" y="100"/>
                    </a:cxn>
                    <a:cxn ang="0">
                      <a:pos x="122" y="0"/>
                    </a:cxn>
                    <a:cxn ang="0">
                      <a:pos x="122" y="23"/>
                    </a:cxn>
                    <a:cxn ang="0">
                      <a:pos x="0" y="129"/>
                    </a:cxn>
                    <a:cxn ang="0">
                      <a:pos x="0" y="100"/>
                    </a:cxn>
                  </a:cxnLst>
                  <a:rect l="0" t="0" r="r" b="b"/>
                  <a:pathLst>
                    <a:path w="123" h="130">
                      <a:moveTo>
                        <a:pt x="0" y="100"/>
                      </a:moveTo>
                      <a:lnTo>
                        <a:pt x="122" y="0"/>
                      </a:lnTo>
                      <a:lnTo>
                        <a:pt x="122" y="23"/>
                      </a:lnTo>
                      <a:lnTo>
                        <a:pt x="0" y="129"/>
                      </a:lnTo>
                      <a:lnTo>
                        <a:pt x="0" y="100"/>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608" name="Freeform 504"/>
              <p:cNvSpPr>
                <a:spLocks/>
              </p:cNvSpPr>
              <p:nvPr/>
            </p:nvSpPr>
            <p:spPr bwMode="auto">
              <a:xfrm>
                <a:off x="2746" y="736"/>
                <a:ext cx="843" cy="38"/>
              </a:xfrm>
              <a:custGeom>
                <a:avLst/>
                <a:gdLst/>
                <a:ahLst/>
                <a:cxnLst>
                  <a:cxn ang="0">
                    <a:pos x="0" y="37"/>
                  </a:cxn>
                  <a:cxn ang="0">
                    <a:pos x="135" y="0"/>
                  </a:cxn>
                  <a:cxn ang="0">
                    <a:pos x="842" y="0"/>
                  </a:cxn>
                  <a:cxn ang="0">
                    <a:pos x="756" y="37"/>
                  </a:cxn>
                  <a:cxn ang="0">
                    <a:pos x="0" y="37"/>
                  </a:cxn>
                </a:cxnLst>
                <a:rect l="0" t="0" r="r" b="b"/>
                <a:pathLst>
                  <a:path w="843" h="38">
                    <a:moveTo>
                      <a:pt x="0" y="37"/>
                    </a:moveTo>
                    <a:lnTo>
                      <a:pt x="135" y="0"/>
                    </a:lnTo>
                    <a:lnTo>
                      <a:pt x="842" y="0"/>
                    </a:lnTo>
                    <a:lnTo>
                      <a:pt x="756" y="37"/>
                    </a:lnTo>
                    <a:lnTo>
                      <a:pt x="0" y="37"/>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609" name="Freeform 505"/>
              <p:cNvSpPr>
                <a:spLocks/>
              </p:cNvSpPr>
              <p:nvPr/>
            </p:nvSpPr>
            <p:spPr bwMode="auto">
              <a:xfrm>
                <a:off x="3502" y="737"/>
                <a:ext cx="87" cy="566"/>
              </a:xfrm>
              <a:custGeom>
                <a:avLst/>
                <a:gdLst/>
                <a:ahLst/>
                <a:cxnLst>
                  <a:cxn ang="0">
                    <a:pos x="0" y="565"/>
                  </a:cxn>
                  <a:cxn ang="0">
                    <a:pos x="86" y="509"/>
                  </a:cxn>
                  <a:cxn ang="0">
                    <a:pos x="86" y="0"/>
                  </a:cxn>
                  <a:cxn ang="0">
                    <a:pos x="0" y="36"/>
                  </a:cxn>
                  <a:cxn ang="0">
                    <a:pos x="0" y="565"/>
                  </a:cxn>
                </a:cxnLst>
                <a:rect l="0" t="0" r="r" b="b"/>
                <a:pathLst>
                  <a:path w="87" h="566">
                    <a:moveTo>
                      <a:pt x="0" y="565"/>
                    </a:moveTo>
                    <a:lnTo>
                      <a:pt x="86" y="509"/>
                    </a:lnTo>
                    <a:lnTo>
                      <a:pt x="86" y="0"/>
                    </a:lnTo>
                    <a:lnTo>
                      <a:pt x="0" y="36"/>
                    </a:lnTo>
                    <a:lnTo>
                      <a:pt x="0" y="565"/>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769" name="Group 506"/>
            <p:cNvGrpSpPr>
              <a:grpSpLocks/>
            </p:cNvGrpSpPr>
            <p:nvPr/>
          </p:nvGrpSpPr>
          <p:grpSpPr bwMode="auto">
            <a:xfrm>
              <a:off x="480" y="1680"/>
              <a:ext cx="120" cy="212"/>
              <a:chOff x="768" y="432"/>
              <a:chExt cx="733" cy="1295"/>
            </a:xfrm>
          </p:grpSpPr>
          <p:sp>
            <p:nvSpPr>
              <p:cNvPr id="943611" name="Rectangle 507"/>
              <p:cNvSpPr>
                <a:spLocks noChangeArrowheads="1"/>
              </p:cNvSpPr>
              <p:nvPr/>
            </p:nvSpPr>
            <p:spPr bwMode="auto">
              <a:xfrm>
                <a:off x="808" y="1154"/>
                <a:ext cx="138" cy="333"/>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12" name="Rectangle 508" descr="Mørk loddrett"/>
              <p:cNvSpPr>
                <a:spLocks noChangeArrowheads="1"/>
              </p:cNvSpPr>
              <p:nvPr/>
            </p:nvSpPr>
            <p:spPr bwMode="auto">
              <a:xfrm>
                <a:off x="771" y="701"/>
                <a:ext cx="487" cy="50"/>
              </a:xfrm>
              <a:prstGeom prst="rect">
                <a:avLst/>
              </a:prstGeom>
              <a:pattFill prst="dkVert">
                <a:fgClr>
                  <a:schemeClr val="tx1"/>
                </a:fgClr>
                <a:bgClr>
                  <a:schemeClr val="bg1"/>
                </a:bgClr>
              </a:patt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786" name="Group 509"/>
              <p:cNvGrpSpPr>
                <a:grpSpLocks/>
              </p:cNvGrpSpPr>
              <p:nvPr/>
            </p:nvGrpSpPr>
            <p:grpSpPr bwMode="auto">
              <a:xfrm>
                <a:off x="772" y="755"/>
                <a:ext cx="469" cy="971"/>
                <a:chOff x="772" y="755"/>
                <a:chExt cx="469" cy="971"/>
              </a:xfrm>
            </p:grpSpPr>
            <p:sp>
              <p:nvSpPr>
                <p:cNvPr id="943614" name="Rectangle 510"/>
                <p:cNvSpPr>
                  <a:spLocks noChangeArrowheads="1"/>
                </p:cNvSpPr>
                <p:nvPr/>
              </p:nvSpPr>
              <p:spPr bwMode="auto">
                <a:xfrm>
                  <a:off x="772" y="755"/>
                  <a:ext cx="203"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15" name="Rectangle 511"/>
                <p:cNvSpPr>
                  <a:spLocks noChangeArrowheads="1"/>
                </p:cNvSpPr>
                <p:nvPr/>
              </p:nvSpPr>
              <p:spPr bwMode="auto">
                <a:xfrm>
                  <a:off x="967" y="755"/>
                  <a:ext cx="274"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616" name="Rectangle 512"/>
              <p:cNvSpPr>
                <a:spLocks noChangeArrowheads="1"/>
              </p:cNvSpPr>
              <p:nvPr/>
            </p:nvSpPr>
            <p:spPr bwMode="auto">
              <a:xfrm>
                <a:off x="808" y="795"/>
                <a:ext cx="138" cy="331"/>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17" name="Rectangle 513"/>
              <p:cNvSpPr>
                <a:spLocks noChangeArrowheads="1"/>
              </p:cNvSpPr>
              <p:nvPr/>
            </p:nvSpPr>
            <p:spPr bwMode="auto">
              <a:xfrm>
                <a:off x="839" y="834"/>
                <a:ext cx="71" cy="45"/>
              </a:xfrm>
              <a:prstGeom prst="rect">
                <a:avLst/>
              </a:prstGeom>
              <a:solidFill>
                <a:srgbClr val="CECECE"/>
              </a:soli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798" name="Group 514"/>
              <p:cNvGrpSpPr>
                <a:grpSpLocks/>
              </p:cNvGrpSpPr>
              <p:nvPr/>
            </p:nvGrpSpPr>
            <p:grpSpPr bwMode="auto">
              <a:xfrm>
                <a:off x="1009" y="795"/>
                <a:ext cx="201" cy="142"/>
                <a:chOff x="1009" y="795"/>
                <a:chExt cx="201" cy="142"/>
              </a:xfrm>
            </p:grpSpPr>
            <p:sp>
              <p:nvSpPr>
                <p:cNvPr id="943619" name="Rectangle 515"/>
                <p:cNvSpPr>
                  <a:spLocks noChangeArrowheads="1"/>
                </p:cNvSpPr>
                <p:nvPr/>
              </p:nvSpPr>
              <p:spPr bwMode="auto">
                <a:xfrm>
                  <a:off x="1009" y="795"/>
                  <a:ext cx="201" cy="142"/>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20" name="Line 516"/>
                <p:cNvSpPr>
                  <a:spLocks noChangeShapeType="1"/>
                </p:cNvSpPr>
                <p:nvPr/>
              </p:nvSpPr>
              <p:spPr bwMode="auto">
                <a:xfrm>
                  <a:off x="1027" y="854"/>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sp>
            <p:nvSpPr>
              <p:cNvPr id="943621" name="Rectangle 517"/>
              <p:cNvSpPr>
                <a:spLocks noChangeArrowheads="1"/>
              </p:cNvSpPr>
              <p:nvPr/>
            </p:nvSpPr>
            <p:spPr bwMode="auto">
              <a:xfrm>
                <a:off x="1009" y="973"/>
                <a:ext cx="201" cy="98"/>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22" name="Line 518"/>
              <p:cNvSpPr>
                <a:spLocks noChangeShapeType="1"/>
              </p:cNvSpPr>
              <p:nvPr/>
            </p:nvSpPr>
            <p:spPr bwMode="auto">
              <a:xfrm>
                <a:off x="1027" y="1015"/>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23" name="Rectangle 519"/>
              <p:cNvSpPr>
                <a:spLocks noChangeArrowheads="1"/>
              </p:cNvSpPr>
              <p:nvPr/>
            </p:nvSpPr>
            <p:spPr bwMode="auto">
              <a:xfrm>
                <a:off x="772" y="619"/>
                <a:ext cx="471" cy="87"/>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24" name="Freeform 520"/>
              <p:cNvSpPr>
                <a:spLocks/>
              </p:cNvSpPr>
              <p:nvPr/>
            </p:nvSpPr>
            <p:spPr bwMode="auto">
              <a:xfrm>
                <a:off x="768" y="432"/>
                <a:ext cx="733" cy="183"/>
              </a:xfrm>
              <a:custGeom>
                <a:avLst/>
                <a:gdLst/>
                <a:ahLst/>
                <a:cxnLst>
                  <a:cxn ang="0">
                    <a:pos x="0" y="182"/>
                  </a:cxn>
                  <a:cxn ang="0">
                    <a:pos x="335" y="0"/>
                  </a:cxn>
                  <a:cxn ang="0">
                    <a:pos x="732" y="0"/>
                  </a:cxn>
                  <a:cxn ang="0">
                    <a:pos x="478" y="182"/>
                  </a:cxn>
                  <a:cxn ang="0">
                    <a:pos x="0" y="182"/>
                  </a:cxn>
                </a:cxnLst>
                <a:rect l="0" t="0" r="r" b="b"/>
                <a:pathLst>
                  <a:path w="733" h="183">
                    <a:moveTo>
                      <a:pt x="0" y="182"/>
                    </a:moveTo>
                    <a:lnTo>
                      <a:pt x="335" y="0"/>
                    </a:lnTo>
                    <a:lnTo>
                      <a:pt x="732" y="0"/>
                    </a:lnTo>
                    <a:lnTo>
                      <a:pt x="478" y="182"/>
                    </a:lnTo>
                    <a:lnTo>
                      <a:pt x="0" y="182"/>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625" name="Freeform 521"/>
              <p:cNvSpPr>
                <a:spLocks/>
              </p:cNvSpPr>
              <p:nvPr/>
            </p:nvSpPr>
            <p:spPr bwMode="auto">
              <a:xfrm>
                <a:off x="1247" y="432"/>
                <a:ext cx="254" cy="1295"/>
              </a:xfrm>
              <a:custGeom>
                <a:avLst/>
                <a:gdLst/>
                <a:ahLst/>
                <a:cxnLst>
                  <a:cxn ang="0">
                    <a:pos x="0" y="1294"/>
                  </a:cxn>
                  <a:cxn ang="0">
                    <a:pos x="0" y="178"/>
                  </a:cxn>
                  <a:cxn ang="0">
                    <a:pos x="253" y="0"/>
                  </a:cxn>
                  <a:cxn ang="0">
                    <a:pos x="253" y="1015"/>
                  </a:cxn>
                  <a:cxn ang="0">
                    <a:pos x="0" y="1294"/>
                  </a:cxn>
                </a:cxnLst>
                <a:rect l="0" t="0" r="r" b="b"/>
                <a:pathLst>
                  <a:path w="254" h="1295">
                    <a:moveTo>
                      <a:pt x="0" y="1294"/>
                    </a:moveTo>
                    <a:lnTo>
                      <a:pt x="0" y="178"/>
                    </a:lnTo>
                    <a:lnTo>
                      <a:pt x="253" y="0"/>
                    </a:lnTo>
                    <a:lnTo>
                      <a:pt x="253" y="1015"/>
                    </a:lnTo>
                    <a:lnTo>
                      <a:pt x="0" y="1294"/>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808" name="Group 522"/>
            <p:cNvGrpSpPr>
              <a:grpSpLocks/>
            </p:cNvGrpSpPr>
            <p:nvPr/>
          </p:nvGrpSpPr>
          <p:grpSpPr bwMode="auto">
            <a:xfrm>
              <a:off x="621" y="1764"/>
              <a:ext cx="114" cy="111"/>
              <a:chOff x="1588" y="868"/>
              <a:chExt cx="697" cy="680"/>
            </a:xfrm>
          </p:grpSpPr>
          <p:sp>
            <p:nvSpPr>
              <p:cNvPr id="943627" name="Rectangle 523"/>
              <p:cNvSpPr>
                <a:spLocks noChangeArrowheads="1"/>
              </p:cNvSpPr>
              <p:nvPr/>
            </p:nvSpPr>
            <p:spPr bwMode="auto">
              <a:xfrm>
                <a:off x="1664" y="1522"/>
                <a:ext cx="548" cy="26"/>
              </a:xfrm>
              <a:prstGeom prst="rect">
                <a:avLst/>
              </a:prstGeom>
              <a:solidFill>
                <a:srgbClr val="47474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28" name="Rectangle 524"/>
              <p:cNvSpPr>
                <a:spLocks noChangeArrowheads="1"/>
              </p:cNvSpPr>
              <p:nvPr/>
            </p:nvSpPr>
            <p:spPr bwMode="auto">
              <a:xfrm>
                <a:off x="1588" y="868"/>
                <a:ext cx="697" cy="647"/>
              </a:xfrm>
              <a:prstGeom prst="rect">
                <a:avLst/>
              </a:prstGeom>
              <a:gradFill rotWithShape="0">
                <a:gsLst>
                  <a:gs pos="0">
                    <a:srgbClr val="9F9F9F">
                      <a:gamma/>
                      <a:shade val="89804"/>
                      <a:invGamma/>
                    </a:srgbClr>
                  </a:gs>
                  <a:gs pos="50000">
                    <a:srgbClr val="9F9F9F"/>
                  </a:gs>
                  <a:gs pos="100000">
                    <a:srgbClr val="9F9F9F">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29" name="Rectangle 525"/>
              <p:cNvSpPr>
                <a:spLocks noChangeArrowheads="1"/>
              </p:cNvSpPr>
              <p:nvPr/>
            </p:nvSpPr>
            <p:spPr bwMode="auto">
              <a:xfrm>
                <a:off x="1670" y="941"/>
                <a:ext cx="537" cy="498"/>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30" name="Rectangle 526"/>
              <p:cNvSpPr>
                <a:spLocks noChangeArrowheads="1"/>
              </p:cNvSpPr>
              <p:nvPr/>
            </p:nvSpPr>
            <p:spPr bwMode="auto">
              <a:xfrm>
                <a:off x="1699" y="960"/>
                <a:ext cx="484" cy="455"/>
              </a:xfrm>
              <a:prstGeom prst="rect">
                <a:avLst/>
              </a:prstGeom>
              <a:solidFill>
                <a:srgbClr val="00C3DF"/>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31" name="Rectangle 527"/>
              <p:cNvSpPr>
                <a:spLocks noChangeArrowheads="1"/>
              </p:cNvSpPr>
              <p:nvPr/>
            </p:nvSpPr>
            <p:spPr bwMode="auto">
              <a:xfrm>
                <a:off x="2179" y="1475"/>
                <a:ext cx="17" cy="16"/>
              </a:xfrm>
              <a:prstGeom prst="rect">
                <a:avLst/>
              </a:prstGeom>
              <a:solidFill>
                <a:srgbClr val="00AE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32" name="Rectangle 528"/>
              <p:cNvSpPr>
                <a:spLocks noChangeArrowheads="1"/>
              </p:cNvSpPr>
              <p:nvPr/>
            </p:nvSpPr>
            <p:spPr bwMode="auto">
              <a:xfrm>
                <a:off x="1910" y="1469"/>
                <a:ext cx="75" cy="23"/>
              </a:xfrm>
              <a:prstGeom prst="rect">
                <a:avLst/>
              </a:prstGeom>
              <a:gradFill rotWithShape="0">
                <a:gsLst>
                  <a:gs pos="0">
                    <a:srgbClr val="919191">
                      <a:gamma/>
                      <a:shade val="80000"/>
                      <a:invGamma/>
                    </a:srgbClr>
                  </a:gs>
                  <a:gs pos="100000">
                    <a:srgbClr val="919191"/>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grpSp>
          <p:nvGrpSpPr>
            <p:cNvPr id="943814" name="Group 529"/>
            <p:cNvGrpSpPr>
              <a:grpSpLocks/>
            </p:cNvGrpSpPr>
            <p:nvPr/>
          </p:nvGrpSpPr>
          <p:grpSpPr bwMode="auto">
            <a:xfrm>
              <a:off x="1008" y="1803"/>
              <a:ext cx="216" cy="86"/>
              <a:chOff x="3953" y="1104"/>
              <a:chExt cx="1327" cy="528"/>
            </a:xfrm>
          </p:grpSpPr>
          <p:sp>
            <p:nvSpPr>
              <p:cNvPr id="943634" name="Freeform 530"/>
              <p:cNvSpPr>
                <a:spLocks/>
              </p:cNvSpPr>
              <p:nvPr/>
            </p:nvSpPr>
            <p:spPr bwMode="auto">
              <a:xfrm>
                <a:off x="3989" y="1104"/>
                <a:ext cx="1143" cy="144"/>
              </a:xfrm>
              <a:custGeom>
                <a:avLst/>
                <a:gdLst/>
                <a:ahLst/>
                <a:cxnLst>
                  <a:cxn ang="0">
                    <a:pos x="0" y="143"/>
                  </a:cxn>
                  <a:cxn ang="0">
                    <a:pos x="262" y="0"/>
                  </a:cxn>
                  <a:cxn ang="0">
                    <a:pos x="1142" y="0"/>
                  </a:cxn>
                  <a:cxn ang="0">
                    <a:pos x="1001" y="121"/>
                  </a:cxn>
                  <a:cxn ang="0">
                    <a:pos x="0" y="143"/>
                  </a:cxn>
                </a:cxnLst>
                <a:rect l="0" t="0" r="r" b="b"/>
                <a:pathLst>
                  <a:path w="1143" h="144">
                    <a:moveTo>
                      <a:pt x="0" y="143"/>
                    </a:moveTo>
                    <a:lnTo>
                      <a:pt x="262" y="0"/>
                    </a:lnTo>
                    <a:lnTo>
                      <a:pt x="1142" y="0"/>
                    </a:lnTo>
                    <a:lnTo>
                      <a:pt x="1001" y="121"/>
                    </a:lnTo>
                    <a:lnTo>
                      <a:pt x="0" y="143"/>
                    </a:lnTo>
                  </a:path>
                </a:pathLst>
              </a:custGeom>
              <a:gradFill rotWithShape="0">
                <a:gsLst>
                  <a:gs pos="0">
                    <a:srgbClr val="919191">
                      <a:gamma/>
                      <a:tint val="50196"/>
                      <a:invGamma/>
                    </a:srgbClr>
                  </a:gs>
                  <a:gs pos="100000">
                    <a:srgbClr val="919191"/>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635" name="Freeform 531"/>
              <p:cNvSpPr>
                <a:spLocks/>
              </p:cNvSpPr>
              <p:nvPr/>
            </p:nvSpPr>
            <p:spPr bwMode="auto">
              <a:xfrm>
                <a:off x="4984" y="1104"/>
                <a:ext cx="148" cy="528"/>
              </a:xfrm>
              <a:custGeom>
                <a:avLst/>
                <a:gdLst/>
                <a:ahLst/>
                <a:cxnLst>
                  <a:cxn ang="0">
                    <a:pos x="147" y="0"/>
                  </a:cxn>
                  <a:cxn ang="0">
                    <a:pos x="147" y="382"/>
                  </a:cxn>
                  <a:cxn ang="0">
                    <a:pos x="0" y="527"/>
                  </a:cxn>
                  <a:cxn ang="0">
                    <a:pos x="0" y="127"/>
                  </a:cxn>
                  <a:cxn ang="0">
                    <a:pos x="147" y="0"/>
                  </a:cxn>
                </a:cxnLst>
                <a:rect l="0" t="0" r="r" b="b"/>
                <a:pathLst>
                  <a:path w="148" h="528">
                    <a:moveTo>
                      <a:pt x="147" y="0"/>
                    </a:moveTo>
                    <a:lnTo>
                      <a:pt x="147" y="382"/>
                    </a:lnTo>
                    <a:lnTo>
                      <a:pt x="0" y="527"/>
                    </a:lnTo>
                    <a:lnTo>
                      <a:pt x="0" y="127"/>
                    </a:lnTo>
                    <a:lnTo>
                      <a:pt x="147" y="0"/>
                    </a:lnTo>
                  </a:path>
                </a:pathLst>
              </a:custGeom>
              <a:gradFill rotWithShape="0">
                <a:gsLst>
                  <a:gs pos="0">
                    <a:srgbClr val="333333"/>
                  </a:gs>
                  <a:gs pos="100000">
                    <a:srgbClr val="333333">
                      <a:gamma/>
                      <a:tint val="89804"/>
                      <a:invGamma/>
                    </a:srgbClr>
                  </a:gs>
                </a:gsLst>
                <a:lin ang="0" scaled="1"/>
              </a:gradFill>
              <a:ln w="6350" cap="rnd" cmpd="sng">
                <a:solidFill>
                  <a:schemeClr val="bg1"/>
                </a:solidFill>
                <a:round/>
                <a:headEnd/>
                <a:tailEnd/>
              </a:ln>
              <a:effectLst/>
            </p:spPr>
            <p:txBody>
              <a:bodyPr>
                <a:prstTxWarp prst="textNoShape">
                  <a:avLst/>
                </a:prstTxWarp>
              </a:bodyPr>
              <a:lstStyle/>
              <a:p>
                <a:endParaRPr lang="nn-NO"/>
              </a:p>
            </p:txBody>
          </p:sp>
          <p:sp>
            <p:nvSpPr>
              <p:cNvPr id="943636" name="Rectangle 532"/>
              <p:cNvSpPr>
                <a:spLocks noChangeArrowheads="1"/>
              </p:cNvSpPr>
              <p:nvPr/>
            </p:nvSpPr>
            <p:spPr bwMode="auto">
              <a:xfrm>
                <a:off x="4042" y="1584"/>
                <a:ext cx="940" cy="47"/>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826" name="Group 533"/>
              <p:cNvGrpSpPr>
                <a:grpSpLocks/>
              </p:cNvGrpSpPr>
              <p:nvPr/>
            </p:nvGrpSpPr>
            <p:grpSpPr bwMode="auto">
              <a:xfrm>
                <a:off x="3953" y="1227"/>
                <a:ext cx="683" cy="197"/>
                <a:chOff x="3953" y="1227"/>
                <a:chExt cx="683" cy="197"/>
              </a:xfrm>
            </p:grpSpPr>
            <p:sp>
              <p:nvSpPr>
                <p:cNvPr id="943638" name="Rectangle 534"/>
                <p:cNvSpPr>
                  <a:spLocks noChangeArrowheads="1"/>
                </p:cNvSpPr>
                <p:nvPr/>
              </p:nvSpPr>
              <p:spPr bwMode="auto">
                <a:xfrm>
                  <a:off x="4045" y="1227"/>
                  <a:ext cx="591" cy="197"/>
                </a:xfrm>
                <a:prstGeom prst="rect">
                  <a:avLst/>
                </a:prstGeom>
                <a:solidFill>
                  <a:schemeClr val="folHlink"/>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39" name="Oval 535"/>
                <p:cNvSpPr>
                  <a:spLocks noChangeArrowheads="1"/>
                </p:cNvSpPr>
                <p:nvPr/>
              </p:nvSpPr>
              <p:spPr bwMode="auto">
                <a:xfrm>
                  <a:off x="3953" y="1228"/>
                  <a:ext cx="183" cy="195"/>
                </a:xfrm>
                <a:prstGeom prst="ellipse">
                  <a:avLst/>
                </a:prstGeom>
                <a:solidFill>
                  <a:schemeClr val="folHlink"/>
                </a:solidFill>
                <a:ln w="6350">
                  <a:solidFill>
                    <a:schemeClr val="bg1"/>
                  </a:solidFill>
                  <a:round/>
                  <a:headEnd/>
                  <a:tailEnd/>
                </a:ln>
                <a:effectLst/>
              </p:spPr>
              <p:txBody>
                <a:bodyPr wrap="none" anchor="ctr">
                  <a:prstTxWarp prst="textNoShape">
                    <a:avLst/>
                  </a:prstTxWarp>
                </a:bodyPr>
                <a:lstStyle/>
                <a:p>
                  <a:endParaRPr lang="nn-NO"/>
                </a:p>
              </p:txBody>
            </p:sp>
          </p:grpSp>
          <p:sp>
            <p:nvSpPr>
              <p:cNvPr id="943640" name="Rectangle 536"/>
              <p:cNvSpPr>
                <a:spLocks noChangeArrowheads="1"/>
              </p:cNvSpPr>
              <p:nvPr/>
            </p:nvSpPr>
            <p:spPr bwMode="auto">
              <a:xfrm>
                <a:off x="4011" y="1429"/>
                <a:ext cx="971" cy="155"/>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41" name="Rectangle 537"/>
              <p:cNvSpPr>
                <a:spLocks noChangeArrowheads="1"/>
              </p:cNvSpPr>
              <p:nvPr/>
            </p:nvSpPr>
            <p:spPr bwMode="auto">
              <a:xfrm>
                <a:off x="4641" y="1227"/>
                <a:ext cx="347" cy="197"/>
              </a:xfrm>
              <a:prstGeom prst="rect">
                <a:avLst/>
              </a:prstGeom>
              <a:gradFill rotWithShape="0">
                <a:gsLst>
                  <a:gs pos="0">
                    <a:srgbClr val="919191">
                      <a:gamma/>
                      <a:tint val="50196"/>
                      <a:invGamma/>
                    </a:srgbClr>
                  </a:gs>
                  <a:gs pos="100000">
                    <a:srgbClr val="919191"/>
                  </a:gs>
                </a:gsLst>
                <a:lin ang="27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42" name="Line 538"/>
              <p:cNvSpPr>
                <a:spLocks noChangeShapeType="1"/>
              </p:cNvSpPr>
              <p:nvPr/>
            </p:nvSpPr>
            <p:spPr bwMode="auto">
              <a:xfrm>
                <a:off x="4637" y="1225"/>
                <a:ext cx="0" cy="204"/>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827" name="Group 539"/>
              <p:cNvGrpSpPr>
                <a:grpSpLocks/>
              </p:cNvGrpSpPr>
              <p:nvPr/>
            </p:nvGrpSpPr>
            <p:grpSpPr bwMode="auto">
              <a:xfrm>
                <a:off x="4704" y="1447"/>
                <a:ext cx="231" cy="16"/>
                <a:chOff x="4704" y="1447"/>
                <a:chExt cx="231" cy="16"/>
              </a:xfrm>
            </p:grpSpPr>
            <p:sp>
              <p:nvSpPr>
                <p:cNvPr id="943644" name="Rectangle 540"/>
                <p:cNvSpPr>
                  <a:spLocks noChangeArrowheads="1"/>
                </p:cNvSpPr>
                <p:nvPr/>
              </p:nvSpPr>
              <p:spPr bwMode="auto">
                <a:xfrm>
                  <a:off x="4771" y="1447"/>
                  <a:ext cx="31"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45" name="Rectangle 541"/>
                <p:cNvSpPr>
                  <a:spLocks noChangeArrowheads="1"/>
                </p:cNvSpPr>
                <p:nvPr/>
              </p:nvSpPr>
              <p:spPr bwMode="auto">
                <a:xfrm>
                  <a:off x="4837"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46" name="Rectangle 542"/>
                <p:cNvSpPr>
                  <a:spLocks noChangeArrowheads="1"/>
                </p:cNvSpPr>
                <p:nvPr/>
              </p:nvSpPr>
              <p:spPr bwMode="auto">
                <a:xfrm>
                  <a:off x="4903"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47" name="Rectangle 543"/>
                <p:cNvSpPr>
                  <a:spLocks noChangeArrowheads="1"/>
                </p:cNvSpPr>
                <p:nvPr/>
              </p:nvSpPr>
              <p:spPr bwMode="auto">
                <a:xfrm>
                  <a:off x="4704" y="1447"/>
                  <a:ext cx="32" cy="16"/>
                </a:xfrm>
                <a:prstGeom prst="rect">
                  <a:avLst/>
                </a:prstGeom>
                <a:solidFill>
                  <a:srgbClr val="00FF00"/>
                </a:soli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648" name="Line 544"/>
              <p:cNvSpPr>
                <a:spLocks noChangeShapeType="1"/>
              </p:cNvSpPr>
              <p:nvPr/>
            </p:nvSpPr>
            <p:spPr bwMode="auto">
              <a:xfrm flipV="1">
                <a:off x="4637" y="1106"/>
                <a:ext cx="157" cy="119"/>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49" name="Freeform 545"/>
              <p:cNvSpPr>
                <a:spLocks/>
              </p:cNvSpPr>
              <p:nvPr/>
            </p:nvSpPr>
            <p:spPr bwMode="auto">
              <a:xfrm>
                <a:off x="4240" y="1122"/>
                <a:ext cx="469" cy="84"/>
              </a:xfrm>
              <a:custGeom>
                <a:avLst/>
                <a:gdLst/>
                <a:ahLst/>
                <a:cxnLst>
                  <a:cxn ang="0">
                    <a:pos x="0" y="83"/>
                  </a:cxn>
                  <a:cxn ang="0">
                    <a:pos x="124" y="0"/>
                  </a:cxn>
                  <a:cxn ang="0">
                    <a:pos x="468" y="0"/>
                  </a:cxn>
                  <a:cxn ang="0">
                    <a:pos x="356" y="83"/>
                  </a:cxn>
                  <a:cxn ang="0">
                    <a:pos x="0" y="83"/>
                  </a:cxn>
                </a:cxnLst>
                <a:rect l="0" t="0" r="r" b="b"/>
                <a:pathLst>
                  <a:path w="469" h="84">
                    <a:moveTo>
                      <a:pt x="0" y="83"/>
                    </a:moveTo>
                    <a:lnTo>
                      <a:pt x="124" y="0"/>
                    </a:lnTo>
                    <a:lnTo>
                      <a:pt x="468" y="0"/>
                    </a:lnTo>
                    <a:lnTo>
                      <a:pt x="356" y="83"/>
                    </a:lnTo>
                    <a:lnTo>
                      <a:pt x="0" y="83"/>
                    </a:lnTo>
                  </a:path>
                </a:pathLst>
              </a:custGeom>
              <a:gradFill rotWithShape="0">
                <a:gsLst>
                  <a:gs pos="0">
                    <a:srgbClr val="919191">
                      <a:gamma/>
                      <a:shade val="80000"/>
                      <a:invGamma/>
                    </a:srgbClr>
                  </a:gs>
                  <a:gs pos="100000">
                    <a:srgbClr val="919191"/>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650" name="Freeform 546"/>
              <p:cNvSpPr>
                <a:spLocks/>
              </p:cNvSpPr>
              <p:nvPr/>
            </p:nvSpPr>
            <p:spPr bwMode="auto">
              <a:xfrm>
                <a:off x="4331" y="1122"/>
                <a:ext cx="380" cy="83"/>
              </a:xfrm>
              <a:custGeom>
                <a:avLst/>
                <a:gdLst/>
                <a:ahLst/>
                <a:cxnLst>
                  <a:cxn ang="0">
                    <a:pos x="116" y="0"/>
                  </a:cxn>
                  <a:cxn ang="0">
                    <a:pos x="0" y="82"/>
                  </a:cxn>
                  <a:cxn ang="0">
                    <a:pos x="265" y="82"/>
                  </a:cxn>
                  <a:cxn ang="0">
                    <a:pos x="379" y="0"/>
                  </a:cxn>
                  <a:cxn ang="0">
                    <a:pos x="116" y="0"/>
                  </a:cxn>
                </a:cxnLst>
                <a:rect l="0" t="0" r="r" b="b"/>
                <a:pathLst>
                  <a:path w="380" h="83">
                    <a:moveTo>
                      <a:pt x="116" y="0"/>
                    </a:moveTo>
                    <a:lnTo>
                      <a:pt x="0" y="82"/>
                    </a:lnTo>
                    <a:lnTo>
                      <a:pt x="265" y="82"/>
                    </a:lnTo>
                    <a:lnTo>
                      <a:pt x="379" y="0"/>
                    </a:lnTo>
                    <a:lnTo>
                      <a:pt x="116" y="0"/>
                    </a:lnTo>
                  </a:path>
                </a:pathLst>
              </a:custGeom>
              <a:gradFill rotWithShape="0">
                <a:gsLst>
                  <a:gs pos="0">
                    <a:srgbClr val="CECECE"/>
                  </a:gs>
                  <a:gs pos="100000">
                    <a:srgbClr val="CECECE">
                      <a:gamma/>
                      <a:tint val="40000"/>
                      <a:invGamma/>
                    </a:srgbClr>
                  </a:gs>
                </a:gsLst>
                <a:lin ang="2700000" scaled="1"/>
              </a:gradFill>
              <a:ln w="6350" cap="rnd" cmpd="sng">
                <a:solidFill>
                  <a:schemeClr val="bg1"/>
                </a:solidFill>
                <a:round/>
                <a:headEnd/>
                <a:tailEnd/>
              </a:ln>
              <a:effectLst/>
            </p:spPr>
            <p:txBody>
              <a:bodyPr>
                <a:prstTxWarp prst="textNoShape">
                  <a:avLst/>
                </a:prstTxWarp>
              </a:bodyPr>
              <a:lstStyle/>
              <a:p>
                <a:endParaRPr lang="nn-NO"/>
              </a:p>
            </p:txBody>
          </p:sp>
          <p:sp>
            <p:nvSpPr>
              <p:cNvPr id="943651" name="Freeform 547"/>
              <p:cNvSpPr>
                <a:spLocks/>
              </p:cNvSpPr>
              <p:nvPr/>
            </p:nvSpPr>
            <p:spPr bwMode="auto">
              <a:xfrm>
                <a:off x="4369" y="1122"/>
                <a:ext cx="341" cy="26"/>
              </a:xfrm>
              <a:custGeom>
                <a:avLst/>
                <a:gdLst/>
                <a:ahLst/>
                <a:cxnLst>
                  <a:cxn ang="0">
                    <a:pos x="0" y="0"/>
                  </a:cxn>
                  <a:cxn ang="0">
                    <a:pos x="35" y="25"/>
                  </a:cxn>
                  <a:cxn ang="0">
                    <a:pos x="340" y="0"/>
                  </a:cxn>
                  <a:cxn ang="0">
                    <a:pos x="0" y="0"/>
                  </a:cxn>
                </a:cxnLst>
                <a:rect l="0" t="0" r="r" b="b"/>
                <a:pathLst>
                  <a:path w="341" h="26">
                    <a:moveTo>
                      <a:pt x="0" y="0"/>
                    </a:moveTo>
                    <a:lnTo>
                      <a:pt x="35" y="25"/>
                    </a:lnTo>
                    <a:lnTo>
                      <a:pt x="340" y="0"/>
                    </a:lnTo>
                    <a:lnTo>
                      <a:pt x="0" y="0"/>
                    </a:lnTo>
                  </a:path>
                </a:pathLst>
              </a:custGeom>
              <a:gradFill rotWithShape="0">
                <a:gsLst>
                  <a:gs pos="0">
                    <a:srgbClr val="919191"/>
                  </a:gs>
                  <a:gs pos="100000">
                    <a:srgbClr val="919191">
                      <a:gamma/>
                      <a:tint val="80000"/>
                      <a:invGamma/>
                    </a:srgbClr>
                  </a:gs>
                </a:gsLst>
                <a:lin ang="5400000" scaled="1"/>
              </a:gradFill>
              <a:ln w="6350" cap="rnd" cmpd="sng">
                <a:solidFill>
                  <a:schemeClr val="bg1"/>
                </a:solidFill>
                <a:round/>
                <a:headEnd/>
                <a:tailEnd/>
              </a:ln>
              <a:effectLst/>
            </p:spPr>
            <p:txBody>
              <a:bodyPr>
                <a:prstTxWarp prst="textNoShape">
                  <a:avLst/>
                </a:prstTxWarp>
              </a:bodyPr>
              <a:lstStyle/>
              <a:p>
                <a:endParaRPr lang="nn-NO"/>
              </a:p>
            </p:txBody>
          </p:sp>
          <p:sp>
            <p:nvSpPr>
              <p:cNvPr id="943652" name="Freeform 548"/>
              <p:cNvSpPr>
                <a:spLocks/>
              </p:cNvSpPr>
              <p:nvPr/>
            </p:nvSpPr>
            <p:spPr bwMode="auto">
              <a:xfrm>
                <a:off x="5205" y="1268"/>
                <a:ext cx="75" cy="104"/>
              </a:xfrm>
              <a:custGeom>
                <a:avLst/>
                <a:gdLst/>
                <a:ahLst/>
                <a:cxnLst>
                  <a:cxn ang="0">
                    <a:pos x="74" y="0"/>
                  </a:cxn>
                  <a:cxn ang="0">
                    <a:pos x="74" y="20"/>
                  </a:cxn>
                  <a:cxn ang="0">
                    <a:pos x="0" y="103"/>
                  </a:cxn>
                  <a:cxn ang="0">
                    <a:pos x="0" y="76"/>
                  </a:cxn>
                  <a:cxn ang="0">
                    <a:pos x="74" y="0"/>
                  </a:cxn>
                </a:cxnLst>
                <a:rect l="0" t="0" r="r" b="b"/>
                <a:pathLst>
                  <a:path w="75" h="104">
                    <a:moveTo>
                      <a:pt x="74" y="0"/>
                    </a:moveTo>
                    <a:lnTo>
                      <a:pt x="74" y="20"/>
                    </a:lnTo>
                    <a:lnTo>
                      <a:pt x="0" y="103"/>
                    </a:lnTo>
                    <a:lnTo>
                      <a:pt x="0" y="76"/>
                    </a:lnTo>
                    <a:lnTo>
                      <a:pt x="74" y="0"/>
                    </a:lnTo>
                  </a:path>
                </a:pathLst>
              </a:custGeom>
              <a:solidFill>
                <a:schemeClr val="tx1"/>
              </a:solidFill>
              <a:ln w="6350" cap="rnd" cmpd="sng">
                <a:solidFill>
                  <a:schemeClr val="bg1"/>
                </a:solidFill>
                <a:round/>
                <a:headEnd/>
                <a:tailEnd/>
              </a:ln>
              <a:effectLst/>
            </p:spPr>
            <p:txBody>
              <a:bodyPr>
                <a:prstTxWarp prst="textNoShape">
                  <a:avLst/>
                </a:prstTxWarp>
              </a:bodyPr>
              <a:lstStyle/>
              <a:p>
                <a:endParaRPr lang="nn-NO"/>
              </a:p>
            </p:txBody>
          </p:sp>
          <p:sp>
            <p:nvSpPr>
              <p:cNvPr id="943653" name="Rectangle 549"/>
              <p:cNvSpPr>
                <a:spLocks noChangeArrowheads="1"/>
              </p:cNvSpPr>
              <p:nvPr/>
            </p:nvSpPr>
            <p:spPr bwMode="auto">
              <a:xfrm>
                <a:off x="5022" y="1342"/>
                <a:ext cx="183" cy="28"/>
              </a:xfrm>
              <a:prstGeom prst="rect">
                <a:avLst/>
              </a:prstGeom>
              <a:solidFill>
                <a:schemeClr val="bg2"/>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54" name="Freeform 550"/>
              <p:cNvSpPr>
                <a:spLocks/>
              </p:cNvSpPr>
              <p:nvPr/>
            </p:nvSpPr>
            <p:spPr bwMode="auto">
              <a:xfrm>
                <a:off x="5022" y="1268"/>
                <a:ext cx="258" cy="76"/>
              </a:xfrm>
              <a:custGeom>
                <a:avLst/>
                <a:gdLst/>
                <a:ahLst/>
                <a:cxnLst>
                  <a:cxn ang="0">
                    <a:pos x="0" y="75"/>
                  </a:cxn>
                  <a:cxn ang="0">
                    <a:pos x="91" y="0"/>
                  </a:cxn>
                  <a:cxn ang="0">
                    <a:pos x="257" y="0"/>
                  </a:cxn>
                  <a:cxn ang="0">
                    <a:pos x="183" y="75"/>
                  </a:cxn>
                  <a:cxn ang="0">
                    <a:pos x="0" y="75"/>
                  </a:cxn>
                </a:cxnLst>
                <a:rect l="0" t="0" r="r" b="b"/>
                <a:pathLst>
                  <a:path w="258" h="76">
                    <a:moveTo>
                      <a:pt x="0" y="75"/>
                    </a:moveTo>
                    <a:lnTo>
                      <a:pt x="91" y="0"/>
                    </a:lnTo>
                    <a:lnTo>
                      <a:pt x="257" y="0"/>
                    </a:lnTo>
                    <a:lnTo>
                      <a:pt x="183" y="75"/>
                    </a:lnTo>
                    <a:lnTo>
                      <a:pt x="0" y="75"/>
                    </a:lnTo>
                  </a:path>
                </a:pathLst>
              </a:custGeom>
              <a:solidFill>
                <a:srgbClr val="676767"/>
              </a:solidFill>
              <a:ln w="6350" cap="rnd" cmpd="sng">
                <a:solidFill>
                  <a:schemeClr val="bg1"/>
                </a:solidFill>
                <a:round/>
                <a:headEnd/>
                <a:tailEnd/>
              </a:ln>
              <a:effectLst/>
            </p:spPr>
            <p:txBody>
              <a:bodyPr>
                <a:prstTxWarp prst="textNoShape">
                  <a:avLst/>
                </a:prstTxWarp>
              </a:bodyPr>
              <a:lstStyle/>
              <a:p>
                <a:endParaRPr lang="nn-NO"/>
              </a:p>
            </p:txBody>
          </p:sp>
        </p:grpSp>
        <p:sp>
          <p:nvSpPr>
            <p:cNvPr id="943655" name="Line 551"/>
            <p:cNvSpPr>
              <a:spLocks noChangeShapeType="1"/>
            </p:cNvSpPr>
            <p:nvPr/>
          </p:nvSpPr>
          <p:spPr bwMode="auto">
            <a:xfrm>
              <a:off x="240" y="1952"/>
              <a:ext cx="1344"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56" name="Line 552"/>
            <p:cNvSpPr>
              <a:spLocks noChangeShapeType="1"/>
            </p:cNvSpPr>
            <p:nvPr/>
          </p:nvSpPr>
          <p:spPr bwMode="auto">
            <a:xfrm>
              <a:off x="534" y="1905"/>
              <a:ext cx="0" cy="47"/>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57" name="Line 553"/>
            <p:cNvSpPr>
              <a:spLocks noChangeShapeType="1"/>
            </p:cNvSpPr>
            <p:nvPr/>
          </p:nvSpPr>
          <p:spPr bwMode="auto">
            <a:xfrm>
              <a:off x="589" y="1952"/>
              <a:ext cx="0" cy="47"/>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58" name="Line 554"/>
            <p:cNvSpPr>
              <a:spLocks noChangeShapeType="1"/>
            </p:cNvSpPr>
            <p:nvPr/>
          </p:nvSpPr>
          <p:spPr bwMode="auto">
            <a:xfrm>
              <a:off x="840" y="1905"/>
              <a:ext cx="0" cy="94"/>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59" name="Line 555"/>
            <p:cNvSpPr>
              <a:spLocks noChangeShapeType="1"/>
            </p:cNvSpPr>
            <p:nvPr/>
          </p:nvSpPr>
          <p:spPr bwMode="auto">
            <a:xfrm>
              <a:off x="1091" y="1889"/>
              <a:ext cx="0" cy="11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60" name="Line 556"/>
            <p:cNvSpPr>
              <a:spLocks noChangeShapeType="1"/>
            </p:cNvSpPr>
            <p:nvPr/>
          </p:nvSpPr>
          <p:spPr bwMode="auto">
            <a:xfrm>
              <a:off x="605" y="1834"/>
              <a:ext cx="15"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828" name="Group 557"/>
            <p:cNvGrpSpPr>
              <a:grpSpLocks/>
            </p:cNvGrpSpPr>
            <p:nvPr/>
          </p:nvGrpSpPr>
          <p:grpSpPr bwMode="auto">
            <a:xfrm>
              <a:off x="589" y="1884"/>
              <a:ext cx="157" cy="21"/>
              <a:chOff x="1392" y="1599"/>
              <a:chExt cx="961" cy="129"/>
            </a:xfrm>
          </p:grpSpPr>
          <p:sp>
            <p:nvSpPr>
              <p:cNvPr id="943662" name="Rectangle 558"/>
              <p:cNvSpPr>
                <a:spLocks noChangeArrowheads="1"/>
              </p:cNvSpPr>
              <p:nvPr/>
            </p:nvSpPr>
            <p:spPr bwMode="auto">
              <a:xfrm>
                <a:off x="1397" y="1701"/>
                <a:ext cx="850"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63" name="Freeform 559"/>
              <p:cNvSpPr>
                <a:spLocks/>
              </p:cNvSpPr>
              <p:nvPr/>
            </p:nvSpPr>
            <p:spPr bwMode="auto">
              <a:xfrm>
                <a:off x="1392" y="1599"/>
                <a:ext cx="961" cy="99"/>
              </a:xfrm>
              <a:custGeom>
                <a:avLst/>
                <a:gdLst/>
                <a:ahLst/>
                <a:cxnLst>
                  <a:cxn ang="0">
                    <a:pos x="0" y="98"/>
                  </a:cxn>
                  <a:cxn ang="0">
                    <a:pos x="860" y="98"/>
                  </a:cxn>
                  <a:cxn ang="0">
                    <a:pos x="960" y="0"/>
                  </a:cxn>
                  <a:cxn ang="0">
                    <a:pos x="136" y="0"/>
                  </a:cxn>
                  <a:cxn ang="0">
                    <a:pos x="0" y="98"/>
                  </a:cxn>
                </a:cxnLst>
                <a:rect l="0" t="0" r="r" b="b"/>
                <a:pathLst>
                  <a:path w="961" h="99">
                    <a:moveTo>
                      <a:pt x="0" y="98"/>
                    </a:moveTo>
                    <a:lnTo>
                      <a:pt x="860" y="98"/>
                    </a:lnTo>
                    <a:lnTo>
                      <a:pt x="960" y="0"/>
                    </a:lnTo>
                    <a:lnTo>
                      <a:pt x="136" y="0"/>
                    </a:lnTo>
                    <a:lnTo>
                      <a:pt x="0" y="98"/>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664" name="Freeform 560"/>
              <p:cNvSpPr>
                <a:spLocks/>
              </p:cNvSpPr>
              <p:nvPr/>
            </p:nvSpPr>
            <p:spPr bwMode="auto">
              <a:xfrm>
                <a:off x="2251" y="1600"/>
                <a:ext cx="102" cy="128"/>
              </a:xfrm>
              <a:custGeom>
                <a:avLst/>
                <a:gdLst/>
                <a:ahLst/>
                <a:cxnLst>
                  <a:cxn ang="0">
                    <a:pos x="0" y="99"/>
                  </a:cxn>
                  <a:cxn ang="0">
                    <a:pos x="101" y="0"/>
                  </a:cxn>
                  <a:cxn ang="0">
                    <a:pos x="101" y="23"/>
                  </a:cxn>
                  <a:cxn ang="0">
                    <a:pos x="0" y="127"/>
                  </a:cxn>
                  <a:cxn ang="0">
                    <a:pos x="0" y="99"/>
                  </a:cxn>
                </a:cxnLst>
                <a:rect l="0" t="0" r="r" b="b"/>
                <a:pathLst>
                  <a:path w="102" h="128">
                    <a:moveTo>
                      <a:pt x="0" y="99"/>
                    </a:moveTo>
                    <a:lnTo>
                      <a:pt x="101" y="0"/>
                    </a:lnTo>
                    <a:lnTo>
                      <a:pt x="101" y="23"/>
                    </a:lnTo>
                    <a:lnTo>
                      <a:pt x="0" y="127"/>
                    </a:lnTo>
                    <a:lnTo>
                      <a:pt x="0" y="99"/>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grpSp>
        <p:nvGrpSpPr>
          <p:cNvPr id="943829" name="Group 561"/>
          <p:cNvGrpSpPr>
            <a:grpSpLocks/>
          </p:cNvGrpSpPr>
          <p:nvPr/>
        </p:nvGrpSpPr>
        <p:grpSpPr bwMode="auto">
          <a:xfrm>
            <a:off x="7467600" y="3898900"/>
            <a:ext cx="190500" cy="336550"/>
            <a:chOff x="768" y="432"/>
            <a:chExt cx="733" cy="1295"/>
          </a:xfrm>
        </p:grpSpPr>
        <p:sp>
          <p:nvSpPr>
            <p:cNvPr id="943666" name="Rectangle 562"/>
            <p:cNvSpPr>
              <a:spLocks noChangeArrowheads="1"/>
            </p:cNvSpPr>
            <p:nvPr/>
          </p:nvSpPr>
          <p:spPr bwMode="auto">
            <a:xfrm>
              <a:off x="808" y="1154"/>
              <a:ext cx="138" cy="333"/>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67" name="Rectangle 563" descr="Mørk loddrett"/>
            <p:cNvSpPr>
              <a:spLocks noChangeArrowheads="1"/>
            </p:cNvSpPr>
            <p:nvPr/>
          </p:nvSpPr>
          <p:spPr bwMode="auto">
            <a:xfrm>
              <a:off x="771" y="701"/>
              <a:ext cx="487" cy="50"/>
            </a:xfrm>
            <a:prstGeom prst="rect">
              <a:avLst/>
            </a:prstGeom>
            <a:pattFill prst="dkVert">
              <a:fgClr>
                <a:schemeClr val="tx1"/>
              </a:fgClr>
              <a:bgClr>
                <a:schemeClr val="bg1"/>
              </a:bgClr>
            </a:patt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830" name="Group 564"/>
            <p:cNvGrpSpPr>
              <a:grpSpLocks/>
            </p:cNvGrpSpPr>
            <p:nvPr/>
          </p:nvGrpSpPr>
          <p:grpSpPr bwMode="auto">
            <a:xfrm>
              <a:off x="772" y="755"/>
              <a:ext cx="469" cy="971"/>
              <a:chOff x="772" y="755"/>
              <a:chExt cx="469" cy="971"/>
            </a:xfrm>
          </p:grpSpPr>
          <p:sp>
            <p:nvSpPr>
              <p:cNvPr id="943669" name="Rectangle 565"/>
              <p:cNvSpPr>
                <a:spLocks noChangeArrowheads="1"/>
              </p:cNvSpPr>
              <p:nvPr/>
            </p:nvSpPr>
            <p:spPr bwMode="auto">
              <a:xfrm>
                <a:off x="772" y="755"/>
                <a:ext cx="203"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70" name="Rectangle 566"/>
              <p:cNvSpPr>
                <a:spLocks noChangeArrowheads="1"/>
              </p:cNvSpPr>
              <p:nvPr/>
            </p:nvSpPr>
            <p:spPr bwMode="auto">
              <a:xfrm>
                <a:off x="967" y="755"/>
                <a:ext cx="274"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671" name="Rectangle 567"/>
            <p:cNvSpPr>
              <a:spLocks noChangeArrowheads="1"/>
            </p:cNvSpPr>
            <p:nvPr/>
          </p:nvSpPr>
          <p:spPr bwMode="auto">
            <a:xfrm>
              <a:off x="808" y="795"/>
              <a:ext cx="138" cy="331"/>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72" name="Rectangle 568"/>
            <p:cNvSpPr>
              <a:spLocks noChangeArrowheads="1"/>
            </p:cNvSpPr>
            <p:nvPr/>
          </p:nvSpPr>
          <p:spPr bwMode="auto">
            <a:xfrm>
              <a:off x="839" y="834"/>
              <a:ext cx="71" cy="45"/>
            </a:xfrm>
            <a:prstGeom prst="rect">
              <a:avLst/>
            </a:prstGeom>
            <a:solidFill>
              <a:srgbClr val="CECECE"/>
            </a:soli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831" name="Group 569"/>
            <p:cNvGrpSpPr>
              <a:grpSpLocks/>
            </p:cNvGrpSpPr>
            <p:nvPr/>
          </p:nvGrpSpPr>
          <p:grpSpPr bwMode="auto">
            <a:xfrm>
              <a:off x="1009" y="795"/>
              <a:ext cx="201" cy="142"/>
              <a:chOff x="1009" y="795"/>
              <a:chExt cx="201" cy="142"/>
            </a:xfrm>
          </p:grpSpPr>
          <p:sp>
            <p:nvSpPr>
              <p:cNvPr id="943674" name="Rectangle 570"/>
              <p:cNvSpPr>
                <a:spLocks noChangeArrowheads="1"/>
              </p:cNvSpPr>
              <p:nvPr/>
            </p:nvSpPr>
            <p:spPr bwMode="auto">
              <a:xfrm>
                <a:off x="1009" y="795"/>
                <a:ext cx="201" cy="142"/>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75" name="Line 571"/>
              <p:cNvSpPr>
                <a:spLocks noChangeShapeType="1"/>
              </p:cNvSpPr>
              <p:nvPr/>
            </p:nvSpPr>
            <p:spPr bwMode="auto">
              <a:xfrm>
                <a:off x="1027" y="854"/>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sp>
          <p:nvSpPr>
            <p:cNvPr id="943676" name="Rectangle 572"/>
            <p:cNvSpPr>
              <a:spLocks noChangeArrowheads="1"/>
            </p:cNvSpPr>
            <p:nvPr/>
          </p:nvSpPr>
          <p:spPr bwMode="auto">
            <a:xfrm>
              <a:off x="1009" y="973"/>
              <a:ext cx="201" cy="98"/>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77" name="Line 573"/>
            <p:cNvSpPr>
              <a:spLocks noChangeShapeType="1"/>
            </p:cNvSpPr>
            <p:nvPr/>
          </p:nvSpPr>
          <p:spPr bwMode="auto">
            <a:xfrm>
              <a:off x="1027" y="1015"/>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78" name="Rectangle 574"/>
            <p:cNvSpPr>
              <a:spLocks noChangeArrowheads="1"/>
            </p:cNvSpPr>
            <p:nvPr/>
          </p:nvSpPr>
          <p:spPr bwMode="auto">
            <a:xfrm>
              <a:off x="772" y="619"/>
              <a:ext cx="471" cy="87"/>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79" name="Freeform 575"/>
            <p:cNvSpPr>
              <a:spLocks/>
            </p:cNvSpPr>
            <p:nvPr/>
          </p:nvSpPr>
          <p:spPr bwMode="auto">
            <a:xfrm>
              <a:off x="768" y="432"/>
              <a:ext cx="733" cy="183"/>
            </a:xfrm>
            <a:custGeom>
              <a:avLst/>
              <a:gdLst/>
              <a:ahLst/>
              <a:cxnLst>
                <a:cxn ang="0">
                  <a:pos x="0" y="182"/>
                </a:cxn>
                <a:cxn ang="0">
                  <a:pos x="335" y="0"/>
                </a:cxn>
                <a:cxn ang="0">
                  <a:pos x="732" y="0"/>
                </a:cxn>
                <a:cxn ang="0">
                  <a:pos x="478" y="182"/>
                </a:cxn>
                <a:cxn ang="0">
                  <a:pos x="0" y="182"/>
                </a:cxn>
              </a:cxnLst>
              <a:rect l="0" t="0" r="r" b="b"/>
              <a:pathLst>
                <a:path w="733" h="183">
                  <a:moveTo>
                    <a:pt x="0" y="182"/>
                  </a:moveTo>
                  <a:lnTo>
                    <a:pt x="335" y="0"/>
                  </a:lnTo>
                  <a:lnTo>
                    <a:pt x="732" y="0"/>
                  </a:lnTo>
                  <a:lnTo>
                    <a:pt x="478" y="182"/>
                  </a:lnTo>
                  <a:lnTo>
                    <a:pt x="0" y="182"/>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680" name="Freeform 576"/>
            <p:cNvSpPr>
              <a:spLocks/>
            </p:cNvSpPr>
            <p:nvPr/>
          </p:nvSpPr>
          <p:spPr bwMode="auto">
            <a:xfrm>
              <a:off x="1247" y="432"/>
              <a:ext cx="254" cy="1295"/>
            </a:xfrm>
            <a:custGeom>
              <a:avLst/>
              <a:gdLst/>
              <a:ahLst/>
              <a:cxnLst>
                <a:cxn ang="0">
                  <a:pos x="0" y="1294"/>
                </a:cxn>
                <a:cxn ang="0">
                  <a:pos x="0" y="178"/>
                </a:cxn>
                <a:cxn ang="0">
                  <a:pos x="253" y="0"/>
                </a:cxn>
                <a:cxn ang="0">
                  <a:pos x="253" y="1015"/>
                </a:cxn>
                <a:cxn ang="0">
                  <a:pos x="0" y="1294"/>
                </a:cxn>
              </a:cxnLst>
              <a:rect l="0" t="0" r="r" b="b"/>
              <a:pathLst>
                <a:path w="254" h="1295">
                  <a:moveTo>
                    <a:pt x="0" y="1294"/>
                  </a:moveTo>
                  <a:lnTo>
                    <a:pt x="0" y="178"/>
                  </a:lnTo>
                  <a:lnTo>
                    <a:pt x="253" y="0"/>
                  </a:lnTo>
                  <a:lnTo>
                    <a:pt x="253" y="1015"/>
                  </a:lnTo>
                  <a:lnTo>
                    <a:pt x="0" y="1294"/>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832" name="Group 577"/>
          <p:cNvGrpSpPr>
            <a:grpSpLocks/>
          </p:cNvGrpSpPr>
          <p:nvPr/>
        </p:nvGrpSpPr>
        <p:grpSpPr bwMode="auto">
          <a:xfrm>
            <a:off x="7691438" y="4032250"/>
            <a:ext cx="180975" cy="176213"/>
            <a:chOff x="1588" y="868"/>
            <a:chExt cx="697" cy="680"/>
          </a:xfrm>
        </p:grpSpPr>
        <p:sp>
          <p:nvSpPr>
            <p:cNvPr id="943682" name="Rectangle 578"/>
            <p:cNvSpPr>
              <a:spLocks noChangeArrowheads="1"/>
            </p:cNvSpPr>
            <p:nvPr/>
          </p:nvSpPr>
          <p:spPr bwMode="auto">
            <a:xfrm>
              <a:off x="1664" y="1522"/>
              <a:ext cx="548" cy="26"/>
            </a:xfrm>
            <a:prstGeom prst="rect">
              <a:avLst/>
            </a:prstGeom>
            <a:solidFill>
              <a:srgbClr val="47474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83" name="Rectangle 579"/>
            <p:cNvSpPr>
              <a:spLocks noChangeArrowheads="1"/>
            </p:cNvSpPr>
            <p:nvPr/>
          </p:nvSpPr>
          <p:spPr bwMode="auto">
            <a:xfrm>
              <a:off x="1588" y="868"/>
              <a:ext cx="697" cy="647"/>
            </a:xfrm>
            <a:prstGeom prst="rect">
              <a:avLst/>
            </a:prstGeom>
            <a:gradFill rotWithShape="0">
              <a:gsLst>
                <a:gs pos="0">
                  <a:srgbClr val="9F9F9F">
                    <a:gamma/>
                    <a:shade val="89804"/>
                    <a:invGamma/>
                  </a:srgbClr>
                </a:gs>
                <a:gs pos="50000">
                  <a:srgbClr val="9F9F9F"/>
                </a:gs>
                <a:gs pos="100000">
                  <a:srgbClr val="9F9F9F">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84" name="Rectangle 580"/>
            <p:cNvSpPr>
              <a:spLocks noChangeArrowheads="1"/>
            </p:cNvSpPr>
            <p:nvPr/>
          </p:nvSpPr>
          <p:spPr bwMode="auto">
            <a:xfrm>
              <a:off x="1670" y="941"/>
              <a:ext cx="537" cy="498"/>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85" name="Rectangle 581"/>
            <p:cNvSpPr>
              <a:spLocks noChangeArrowheads="1"/>
            </p:cNvSpPr>
            <p:nvPr/>
          </p:nvSpPr>
          <p:spPr bwMode="auto">
            <a:xfrm>
              <a:off x="1699" y="960"/>
              <a:ext cx="484" cy="455"/>
            </a:xfrm>
            <a:prstGeom prst="rect">
              <a:avLst/>
            </a:prstGeom>
            <a:solidFill>
              <a:srgbClr val="00C3DF"/>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86" name="Rectangle 582"/>
            <p:cNvSpPr>
              <a:spLocks noChangeArrowheads="1"/>
            </p:cNvSpPr>
            <p:nvPr/>
          </p:nvSpPr>
          <p:spPr bwMode="auto">
            <a:xfrm>
              <a:off x="2179" y="1475"/>
              <a:ext cx="17" cy="16"/>
            </a:xfrm>
            <a:prstGeom prst="rect">
              <a:avLst/>
            </a:prstGeom>
            <a:solidFill>
              <a:srgbClr val="00AE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87" name="Rectangle 583"/>
            <p:cNvSpPr>
              <a:spLocks noChangeArrowheads="1"/>
            </p:cNvSpPr>
            <p:nvPr/>
          </p:nvSpPr>
          <p:spPr bwMode="auto">
            <a:xfrm>
              <a:off x="1910" y="1469"/>
              <a:ext cx="75" cy="23"/>
            </a:xfrm>
            <a:prstGeom prst="rect">
              <a:avLst/>
            </a:prstGeom>
            <a:gradFill rotWithShape="0">
              <a:gsLst>
                <a:gs pos="0">
                  <a:srgbClr val="919191">
                    <a:gamma/>
                    <a:shade val="80000"/>
                    <a:invGamma/>
                  </a:srgbClr>
                </a:gs>
                <a:gs pos="100000">
                  <a:srgbClr val="919191"/>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688" name="Line 584"/>
          <p:cNvSpPr>
            <a:spLocks noChangeShapeType="1"/>
          </p:cNvSpPr>
          <p:nvPr/>
        </p:nvSpPr>
        <p:spPr bwMode="auto">
          <a:xfrm>
            <a:off x="7086600" y="4330700"/>
            <a:ext cx="1524000"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89" name="Line 585"/>
          <p:cNvSpPr>
            <a:spLocks noChangeShapeType="1"/>
          </p:cNvSpPr>
          <p:nvPr/>
        </p:nvSpPr>
        <p:spPr bwMode="auto">
          <a:xfrm>
            <a:off x="7553325" y="4256088"/>
            <a:ext cx="0" cy="74612"/>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690" name="Line 586"/>
          <p:cNvSpPr>
            <a:spLocks noChangeShapeType="1"/>
          </p:cNvSpPr>
          <p:nvPr/>
        </p:nvSpPr>
        <p:spPr bwMode="auto">
          <a:xfrm>
            <a:off x="7666038" y="4143375"/>
            <a:ext cx="2381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833" name="Group 587"/>
          <p:cNvGrpSpPr>
            <a:grpSpLocks/>
          </p:cNvGrpSpPr>
          <p:nvPr/>
        </p:nvGrpSpPr>
        <p:grpSpPr bwMode="auto">
          <a:xfrm>
            <a:off x="7640638" y="4222750"/>
            <a:ext cx="249237" cy="33338"/>
            <a:chOff x="1392" y="1599"/>
            <a:chExt cx="961" cy="129"/>
          </a:xfrm>
        </p:grpSpPr>
        <p:sp>
          <p:nvSpPr>
            <p:cNvPr id="943692" name="Rectangle 588"/>
            <p:cNvSpPr>
              <a:spLocks noChangeArrowheads="1"/>
            </p:cNvSpPr>
            <p:nvPr/>
          </p:nvSpPr>
          <p:spPr bwMode="auto">
            <a:xfrm>
              <a:off x="1397" y="1701"/>
              <a:ext cx="850"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693" name="Freeform 589"/>
            <p:cNvSpPr>
              <a:spLocks/>
            </p:cNvSpPr>
            <p:nvPr/>
          </p:nvSpPr>
          <p:spPr bwMode="auto">
            <a:xfrm>
              <a:off x="1392" y="1599"/>
              <a:ext cx="961" cy="99"/>
            </a:xfrm>
            <a:custGeom>
              <a:avLst/>
              <a:gdLst/>
              <a:ahLst/>
              <a:cxnLst>
                <a:cxn ang="0">
                  <a:pos x="0" y="98"/>
                </a:cxn>
                <a:cxn ang="0">
                  <a:pos x="860" y="98"/>
                </a:cxn>
                <a:cxn ang="0">
                  <a:pos x="960" y="0"/>
                </a:cxn>
                <a:cxn ang="0">
                  <a:pos x="136" y="0"/>
                </a:cxn>
                <a:cxn ang="0">
                  <a:pos x="0" y="98"/>
                </a:cxn>
              </a:cxnLst>
              <a:rect l="0" t="0" r="r" b="b"/>
              <a:pathLst>
                <a:path w="961" h="99">
                  <a:moveTo>
                    <a:pt x="0" y="98"/>
                  </a:moveTo>
                  <a:lnTo>
                    <a:pt x="860" y="98"/>
                  </a:lnTo>
                  <a:lnTo>
                    <a:pt x="960" y="0"/>
                  </a:lnTo>
                  <a:lnTo>
                    <a:pt x="136" y="0"/>
                  </a:lnTo>
                  <a:lnTo>
                    <a:pt x="0" y="98"/>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694" name="Freeform 590"/>
            <p:cNvSpPr>
              <a:spLocks/>
            </p:cNvSpPr>
            <p:nvPr/>
          </p:nvSpPr>
          <p:spPr bwMode="auto">
            <a:xfrm>
              <a:off x="2251" y="1600"/>
              <a:ext cx="102" cy="128"/>
            </a:xfrm>
            <a:custGeom>
              <a:avLst/>
              <a:gdLst/>
              <a:ahLst/>
              <a:cxnLst>
                <a:cxn ang="0">
                  <a:pos x="0" y="99"/>
                </a:cxn>
                <a:cxn ang="0">
                  <a:pos x="101" y="0"/>
                </a:cxn>
                <a:cxn ang="0">
                  <a:pos x="101" y="23"/>
                </a:cxn>
                <a:cxn ang="0">
                  <a:pos x="0" y="127"/>
                </a:cxn>
                <a:cxn ang="0">
                  <a:pos x="0" y="99"/>
                </a:cxn>
              </a:cxnLst>
              <a:rect l="0" t="0" r="r" b="b"/>
              <a:pathLst>
                <a:path w="102" h="128">
                  <a:moveTo>
                    <a:pt x="0" y="99"/>
                  </a:moveTo>
                  <a:lnTo>
                    <a:pt x="101" y="0"/>
                  </a:lnTo>
                  <a:lnTo>
                    <a:pt x="101" y="23"/>
                  </a:lnTo>
                  <a:lnTo>
                    <a:pt x="0" y="127"/>
                  </a:lnTo>
                  <a:lnTo>
                    <a:pt x="0" y="99"/>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834" name="Group 591"/>
          <p:cNvGrpSpPr>
            <a:grpSpLocks/>
          </p:cNvGrpSpPr>
          <p:nvPr/>
        </p:nvGrpSpPr>
        <p:grpSpPr bwMode="auto">
          <a:xfrm>
            <a:off x="8005763" y="3898900"/>
            <a:ext cx="190500" cy="336550"/>
            <a:chOff x="768" y="432"/>
            <a:chExt cx="733" cy="1295"/>
          </a:xfrm>
        </p:grpSpPr>
        <p:sp>
          <p:nvSpPr>
            <p:cNvPr id="943696" name="Rectangle 592"/>
            <p:cNvSpPr>
              <a:spLocks noChangeArrowheads="1"/>
            </p:cNvSpPr>
            <p:nvPr/>
          </p:nvSpPr>
          <p:spPr bwMode="auto">
            <a:xfrm>
              <a:off x="808" y="1154"/>
              <a:ext cx="138" cy="333"/>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697" name="Rectangle 593" descr="Mørk loddrett"/>
            <p:cNvSpPr>
              <a:spLocks noChangeArrowheads="1"/>
            </p:cNvSpPr>
            <p:nvPr/>
          </p:nvSpPr>
          <p:spPr bwMode="auto">
            <a:xfrm>
              <a:off x="771" y="701"/>
              <a:ext cx="487" cy="50"/>
            </a:xfrm>
            <a:prstGeom prst="rect">
              <a:avLst/>
            </a:prstGeom>
            <a:pattFill prst="dkVert">
              <a:fgClr>
                <a:schemeClr val="tx1"/>
              </a:fgClr>
              <a:bgClr>
                <a:schemeClr val="bg1"/>
              </a:bgClr>
            </a:patt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835" name="Group 594"/>
            <p:cNvGrpSpPr>
              <a:grpSpLocks/>
            </p:cNvGrpSpPr>
            <p:nvPr/>
          </p:nvGrpSpPr>
          <p:grpSpPr bwMode="auto">
            <a:xfrm>
              <a:off x="772" y="755"/>
              <a:ext cx="469" cy="971"/>
              <a:chOff x="772" y="755"/>
              <a:chExt cx="469" cy="971"/>
            </a:xfrm>
          </p:grpSpPr>
          <p:sp>
            <p:nvSpPr>
              <p:cNvPr id="943699" name="Rectangle 595"/>
              <p:cNvSpPr>
                <a:spLocks noChangeArrowheads="1"/>
              </p:cNvSpPr>
              <p:nvPr/>
            </p:nvSpPr>
            <p:spPr bwMode="auto">
              <a:xfrm>
                <a:off x="772" y="755"/>
                <a:ext cx="203"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700" name="Rectangle 596"/>
              <p:cNvSpPr>
                <a:spLocks noChangeArrowheads="1"/>
              </p:cNvSpPr>
              <p:nvPr/>
            </p:nvSpPr>
            <p:spPr bwMode="auto">
              <a:xfrm>
                <a:off x="967" y="755"/>
                <a:ext cx="274"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701" name="Rectangle 597"/>
            <p:cNvSpPr>
              <a:spLocks noChangeArrowheads="1"/>
            </p:cNvSpPr>
            <p:nvPr/>
          </p:nvSpPr>
          <p:spPr bwMode="auto">
            <a:xfrm>
              <a:off x="808" y="795"/>
              <a:ext cx="138" cy="331"/>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02" name="Rectangle 598"/>
            <p:cNvSpPr>
              <a:spLocks noChangeArrowheads="1"/>
            </p:cNvSpPr>
            <p:nvPr/>
          </p:nvSpPr>
          <p:spPr bwMode="auto">
            <a:xfrm>
              <a:off x="839" y="834"/>
              <a:ext cx="71" cy="45"/>
            </a:xfrm>
            <a:prstGeom prst="rect">
              <a:avLst/>
            </a:prstGeom>
            <a:solidFill>
              <a:srgbClr val="CECECE"/>
            </a:soli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836" name="Group 599"/>
            <p:cNvGrpSpPr>
              <a:grpSpLocks/>
            </p:cNvGrpSpPr>
            <p:nvPr/>
          </p:nvGrpSpPr>
          <p:grpSpPr bwMode="auto">
            <a:xfrm>
              <a:off x="1009" y="795"/>
              <a:ext cx="201" cy="142"/>
              <a:chOff x="1009" y="795"/>
              <a:chExt cx="201" cy="142"/>
            </a:xfrm>
          </p:grpSpPr>
          <p:sp>
            <p:nvSpPr>
              <p:cNvPr id="943704" name="Rectangle 600"/>
              <p:cNvSpPr>
                <a:spLocks noChangeArrowheads="1"/>
              </p:cNvSpPr>
              <p:nvPr/>
            </p:nvSpPr>
            <p:spPr bwMode="auto">
              <a:xfrm>
                <a:off x="1009" y="795"/>
                <a:ext cx="201" cy="142"/>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05" name="Line 601"/>
              <p:cNvSpPr>
                <a:spLocks noChangeShapeType="1"/>
              </p:cNvSpPr>
              <p:nvPr/>
            </p:nvSpPr>
            <p:spPr bwMode="auto">
              <a:xfrm>
                <a:off x="1027" y="854"/>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sp>
          <p:nvSpPr>
            <p:cNvPr id="943706" name="Rectangle 602"/>
            <p:cNvSpPr>
              <a:spLocks noChangeArrowheads="1"/>
            </p:cNvSpPr>
            <p:nvPr/>
          </p:nvSpPr>
          <p:spPr bwMode="auto">
            <a:xfrm>
              <a:off x="1009" y="973"/>
              <a:ext cx="201" cy="98"/>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07" name="Line 603"/>
            <p:cNvSpPr>
              <a:spLocks noChangeShapeType="1"/>
            </p:cNvSpPr>
            <p:nvPr/>
          </p:nvSpPr>
          <p:spPr bwMode="auto">
            <a:xfrm>
              <a:off x="1027" y="1015"/>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708" name="Rectangle 604"/>
            <p:cNvSpPr>
              <a:spLocks noChangeArrowheads="1"/>
            </p:cNvSpPr>
            <p:nvPr/>
          </p:nvSpPr>
          <p:spPr bwMode="auto">
            <a:xfrm>
              <a:off x="772" y="619"/>
              <a:ext cx="471" cy="87"/>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09" name="Freeform 605"/>
            <p:cNvSpPr>
              <a:spLocks/>
            </p:cNvSpPr>
            <p:nvPr/>
          </p:nvSpPr>
          <p:spPr bwMode="auto">
            <a:xfrm>
              <a:off x="768" y="432"/>
              <a:ext cx="733" cy="183"/>
            </a:xfrm>
            <a:custGeom>
              <a:avLst/>
              <a:gdLst/>
              <a:ahLst/>
              <a:cxnLst>
                <a:cxn ang="0">
                  <a:pos x="0" y="182"/>
                </a:cxn>
                <a:cxn ang="0">
                  <a:pos x="335" y="0"/>
                </a:cxn>
                <a:cxn ang="0">
                  <a:pos x="732" y="0"/>
                </a:cxn>
                <a:cxn ang="0">
                  <a:pos x="478" y="182"/>
                </a:cxn>
                <a:cxn ang="0">
                  <a:pos x="0" y="182"/>
                </a:cxn>
              </a:cxnLst>
              <a:rect l="0" t="0" r="r" b="b"/>
              <a:pathLst>
                <a:path w="733" h="183">
                  <a:moveTo>
                    <a:pt x="0" y="182"/>
                  </a:moveTo>
                  <a:lnTo>
                    <a:pt x="335" y="0"/>
                  </a:lnTo>
                  <a:lnTo>
                    <a:pt x="732" y="0"/>
                  </a:lnTo>
                  <a:lnTo>
                    <a:pt x="478" y="182"/>
                  </a:lnTo>
                  <a:lnTo>
                    <a:pt x="0" y="182"/>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710" name="Freeform 606"/>
            <p:cNvSpPr>
              <a:spLocks/>
            </p:cNvSpPr>
            <p:nvPr/>
          </p:nvSpPr>
          <p:spPr bwMode="auto">
            <a:xfrm>
              <a:off x="1247" y="432"/>
              <a:ext cx="254" cy="1295"/>
            </a:xfrm>
            <a:custGeom>
              <a:avLst/>
              <a:gdLst/>
              <a:ahLst/>
              <a:cxnLst>
                <a:cxn ang="0">
                  <a:pos x="0" y="1294"/>
                </a:cxn>
                <a:cxn ang="0">
                  <a:pos x="0" y="178"/>
                </a:cxn>
                <a:cxn ang="0">
                  <a:pos x="253" y="0"/>
                </a:cxn>
                <a:cxn ang="0">
                  <a:pos x="253" y="1015"/>
                </a:cxn>
                <a:cxn ang="0">
                  <a:pos x="0" y="1294"/>
                </a:cxn>
              </a:cxnLst>
              <a:rect l="0" t="0" r="r" b="b"/>
              <a:pathLst>
                <a:path w="254" h="1295">
                  <a:moveTo>
                    <a:pt x="0" y="1294"/>
                  </a:moveTo>
                  <a:lnTo>
                    <a:pt x="0" y="178"/>
                  </a:lnTo>
                  <a:lnTo>
                    <a:pt x="253" y="0"/>
                  </a:lnTo>
                  <a:lnTo>
                    <a:pt x="253" y="1015"/>
                  </a:lnTo>
                  <a:lnTo>
                    <a:pt x="0" y="1294"/>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837" name="Group 607"/>
          <p:cNvGrpSpPr>
            <a:grpSpLocks/>
          </p:cNvGrpSpPr>
          <p:nvPr/>
        </p:nvGrpSpPr>
        <p:grpSpPr bwMode="auto">
          <a:xfrm>
            <a:off x="8229600" y="4032250"/>
            <a:ext cx="180975" cy="176213"/>
            <a:chOff x="1588" y="868"/>
            <a:chExt cx="697" cy="680"/>
          </a:xfrm>
        </p:grpSpPr>
        <p:sp>
          <p:nvSpPr>
            <p:cNvPr id="943712" name="Rectangle 608"/>
            <p:cNvSpPr>
              <a:spLocks noChangeArrowheads="1"/>
            </p:cNvSpPr>
            <p:nvPr/>
          </p:nvSpPr>
          <p:spPr bwMode="auto">
            <a:xfrm>
              <a:off x="1664" y="1522"/>
              <a:ext cx="548" cy="26"/>
            </a:xfrm>
            <a:prstGeom prst="rect">
              <a:avLst/>
            </a:prstGeom>
            <a:solidFill>
              <a:srgbClr val="47474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13" name="Rectangle 609"/>
            <p:cNvSpPr>
              <a:spLocks noChangeArrowheads="1"/>
            </p:cNvSpPr>
            <p:nvPr/>
          </p:nvSpPr>
          <p:spPr bwMode="auto">
            <a:xfrm>
              <a:off x="1588" y="868"/>
              <a:ext cx="697" cy="647"/>
            </a:xfrm>
            <a:prstGeom prst="rect">
              <a:avLst/>
            </a:prstGeom>
            <a:gradFill rotWithShape="0">
              <a:gsLst>
                <a:gs pos="0">
                  <a:srgbClr val="9F9F9F">
                    <a:gamma/>
                    <a:shade val="89804"/>
                    <a:invGamma/>
                  </a:srgbClr>
                </a:gs>
                <a:gs pos="50000">
                  <a:srgbClr val="9F9F9F"/>
                </a:gs>
                <a:gs pos="100000">
                  <a:srgbClr val="9F9F9F">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714" name="Rectangle 610"/>
            <p:cNvSpPr>
              <a:spLocks noChangeArrowheads="1"/>
            </p:cNvSpPr>
            <p:nvPr/>
          </p:nvSpPr>
          <p:spPr bwMode="auto">
            <a:xfrm>
              <a:off x="1670" y="941"/>
              <a:ext cx="537" cy="498"/>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15" name="Rectangle 611"/>
            <p:cNvSpPr>
              <a:spLocks noChangeArrowheads="1"/>
            </p:cNvSpPr>
            <p:nvPr/>
          </p:nvSpPr>
          <p:spPr bwMode="auto">
            <a:xfrm>
              <a:off x="1699" y="960"/>
              <a:ext cx="484" cy="455"/>
            </a:xfrm>
            <a:prstGeom prst="rect">
              <a:avLst/>
            </a:prstGeom>
            <a:solidFill>
              <a:srgbClr val="00C3DF"/>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16" name="Rectangle 612"/>
            <p:cNvSpPr>
              <a:spLocks noChangeArrowheads="1"/>
            </p:cNvSpPr>
            <p:nvPr/>
          </p:nvSpPr>
          <p:spPr bwMode="auto">
            <a:xfrm>
              <a:off x="2179" y="1475"/>
              <a:ext cx="17" cy="16"/>
            </a:xfrm>
            <a:prstGeom prst="rect">
              <a:avLst/>
            </a:prstGeom>
            <a:solidFill>
              <a:srgbClr val="00AE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17" name="Rectangle 613"/>
            <p:cNvSpPr>
              <a:spLocks noChangeArrowheads="1"/>
            </p:cNvSpPr>
            <p:nvPr/>
          </p:nvSpPr>
          <p:spPr bwMode="auto">
            <a:xfrm>
              <a:off x="1910" y="1469"/>
              <a:ext cx="75" cy="23"/>
            </a:xfrm>
            <a:prstGeom prst="rect">
              <a:avLst/>
            </a:prstGeom>
            <a:gradFill rotWithShape="0">
              <a:gsLst>
                <a:gs pos="0">
                  <a:srgbClr val="919191">
                    <a:gamma/>
                    <a:shade val="80000"/>
                    <a:invGamma/>
                  </a:srgbClr>
                </a:gs>
                <a:gs pos="100000">
                  <a:srgbClr val="919191"/>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718" name="Line 614"/>
          <p:cNvSpPr>
            <a:spLocks noChangeShapeType="1"/>
          </p:cNvSpPr>
          <p:nvPr/>
        </p:nvSpPr>
        <p:spPr bwMode="auto">
          <a:xfrm>
            <a:off x="8091488" y="4240213"/>
            <a:ext cx="0" cy="176212"/>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719" name="Line 615"/>
          <p:cNvSpPr>
            <a:spLocks noChangeShapeType="1"/>
          </p:cNvSpPr>
          <p:nvPr/>
        </p:nvSpPr>
        <p:spPr bwMode="auto">
          <a:xfrm>
            <a:off x="8204200" y="4143375"/>
            <a:ext cx="23813"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838" name="Group 616"/>
          <p:cNvGrpSpPr>
            <a:grpSpLocks/>
          </p:cNvGrpSpPr>
          <p:nvPr/>
        </p:nvGrpSpPr>
        <p:grpSpPr bwMode="auto">
          <a:xfrm>
            <a:off x="8001000" y="4416425"/>
            <a:ext cx="190500" cy="336550"/>
            <a:chOff x="768" y="432"/>
            <a:chExt cx="733" cy="1295"/>
          </a:xfrm>
        </p:grpSpPr>
        <p:sp>
          <p:nvSpPr>
            <p:cNvPr id="943721" name="Rectangle 617"/>
            <p:cNvSpPr>
              <a:spLocks noChangeArrowheads="1"/>
            </p:cNvSpPr>
            <p:nvPr/>
          </p:nvSpPr>
          <p:spPr bwMode="auto">
            <a:xfrm>
              <a:off x="808" y="1154"/>
              <a:ext cx="138" cy="333"/>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22" name="Rectangle 618" descr="Mørk loddrett"/>
            <p:cNvSpPr>
              <a:spLocks noChangeArrowheads="1"/>
            </p:cNvSpPr>
            <p:nvPr/>
          </p:nvSpPr>
          <p:spPr bwMode="auto">
            <a:xfrm>
              <a:off x="771" y="701"/>
              <a:ext cx="487" cy="50"/>
            </a:xfrm>
            <a:prstGeom prst="rect">
              <a:avLst/>
            </a:prstGeom>
            <a:pattFill prst="dkVert">
              <a:fgClr>
                <a:schemeClr val="tx1"/>
              </a:fgClr>
              <a:bgClr>
                <a:schemeClr val="bg1"/>
              </a:bgClr>
            </a:patt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839" name="Group 619"/>
            <p:cNvGrpSpPr>
              <a:grpSpLocks/>
            </p:cNvGrpSpPr>
            <p:nvPr/>
          </p:nvGrpSpPr>
          <p:grpSpPr bwMode="auto">
            <a:xfrm>
              <a:off x="772" y="755"/>
              <a:ext cx="469" cy="971"/>
              <a:chOff x="772" y="755"/>
              <a:chExt cx="469" cy="971"/>
            </a:xfrm>
          </p:grpSpPr>
          <p:sp>
            <p:nvSpPr>
              <p:cNvPr id="943724" name="Rectangle 620"/>
              <p:cNvSpPr>
                <a:spLocks noChangeArrowheads="1"/>
              </p:cNvSpPr>
              <p:nvPr/>
            </p:nvSpPr>
            <p:spPr bwMode="auto">
              <a:xfrm>
                <a:off x="772" y="755"/>
                <a:ext cx="203"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725" name="Rectangle 621"/>
              <p:cNvSpPr>
                <a:spLocks noChangeArrowheads="1"/>
              </p:cNvSpPr>
              <p:nvPr/>
            </p:nvSpPr>
            <p:spPr bwMode="auto">
              <a:xfrm>
                <a:off x="967" y="755"/>
                <a:ext cx="274"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726" name="Rectangle 622"/>
            <p:cNvSpPr>
              <a:spLocks noChangeArrowheads="1"/>
            </p:cNvSpPr>
            <p:nvPr/>
          </p:nvSpPr>
          <p:spPr bwMode="auto">
            <a:xfrm>
              <a:off x="808" y="795"/>
              <a:ext cx="138" cy="331"/>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27" name="Rectangle 623"/>
            <p:cNvSpPr>
              <a:spLocks noChangeArrowheads="1"/>
            </p:cNvSpPr>
            <p:nvPr/>
          </p:nvSpPr>
          <p:spPr bwMode="auto">
            <a:xfrm>
              <a:off x="839" y="834"/>
              <a:ext cx="71" cy="45"/>
            </a:xfrm>
            <a:prstGeom prst="rect">
              <a:avLst/>
            </a:prstGeom>
            <a:solidFill>
              <a:srgbClr val="CECECE"/>
            </a:soli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104" name="Group 624"/>
            <p:cNvGrpSpPr>
              <a:grpSpLocks/>
            </p:cNvGrpSpPr>
            <p:nvPr/>
          </p:nvGrpSpPr>
          <p:grpSpPr bwMode="auto">
            <a:xfrm>
              <a:off x="1009" y="795"/>
              <a:ext cx="201" cy="142"/>
              <a:chOff x="1009" y="795"/>
              <a:chExt cx="201" cy="142"/>
            </a:xfrm>
          </p:grpSpPr>
          <p:sp>
            <p:nvSpPr>
              <p:cNvPr id="943729" name="Rectangle 625"/>
              <p:cNvSpPr>
                <a:spLocks noChangeArrowheads="1"/>
              </p:cNvSpPr>
              <p:nvPr/>
            </p:nvSpPr>
            <p:spPr bwMode="auto">
              <a:xfrm>
                <a:off x="1009" y="795"/>
                <a:ext cx="201" cy="142"/>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30" name="Line 626"/>
              <p:cNvSpPr>
                <a:spLocks noChangeShapeType="1"/>
              </p:cNvSpPr>
              <p:nvPr/>
            </p:nvSpPr>
            <p:spPr bwMode="auto">
              <a:xfrm>
                <a:off x="1027" y="854"/>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sp>
          <p:nvSpPr>
            <p:cNvPr id="943731" name="Rectangle 627"/>
            <p:cNvSpPr>
              <a:spLocks noChangeArrowheads="1"/>
            </p:cNvSpPr>
            <p:nvPr/>
          </p:nvSpPr>
          <p:spPr bwMode="auto">
            <a:xfrm>
              <a:off x="1009" y="973"/>
              <a:ext cx="201" cy="98"/>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32" name="Line 628"/>
            <p:cNvSpPr>
              <a:spLocks noChangeShapeType="1"/>
            </p:cNvSpPr>
            <p:nvPr/>
          </p:nvSpPr>
          <p:spPr bwMode="auto">
            <a:xfrm>
              <a:off x="1027" y="1015"/>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733" name="Rectangle 629"/>
            <p:cNvSpPr>
              <a:spLocks noChangeArrowheads="1"/>
            </p:cNvSpPr>
            <p:nvPr/>
          </p:nvSpPr>
          <p:spPr bwMode="auto">
            <a:xfrm>
              <a:off x="772" y="619"/>
              <a:ext cx="471" cy="87"/>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34" name="Freeform 630"/>
            <p:cNvSpPr>
              <a:spLocks/>
            </p:cNvSpPr>
            <p:nvPr/>
          </p:nvSpPr>
          <p:spPr bwMode="auto">
            <a:xfrm>
              <a:off x="768" y="432"/>
              <a:ext cx="733" cy="183"/>
            </a:xfrm>
            <a:custGeom>
              <a:avLst/>
              <a:gdLst/>
              <a:ahLst/>
              <a:cxnLst>
                <a:cxn ang="0">
                  <a:pos x="0" y="182"/>
                </a:cxn>
                <a:cxn ang="0">
                  <a:pos x="335" y="0"/>
                </a:cxn>
                <a:cxn ang="0">
                  <a:pos x="732" y="0"/>
                </a:cxn>
                <a:cxn ang="0">
                  <a:pos x="478" y="182"/>
                </a:cxn>
                <a:cxn ang="0">
                  <a:pos x="0" y="182"/>
                </a:cxn>
              </a:cxnLst>
              <a:rect l="0" t="0" r="r" b="b"/>
              <a:pathLst>
                <a:path w="733" h="183">
                  <a:moveTo>
                    <a:pt x="0" y="182"/>
                  </a:moveTo>
                  <a:lnTo>
                    <a:pt x="335" y="0"/>
                  </a:lnTo>
                  <a:lnTo>
                    <a:pt x="732" y="0"/>
                  </a:lnTo>
                  <a:lnTo>
                    <a:pt x="478" y="182"/>
                  </a:lnTo>
                  <a:lnTo>
                    <a:pt x="0" y="182"/>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735" name="Freeform 631"/>
            <p:cNvSpPr>
              <a:spLocks/>
            </p:cNvSpPr>
            <p:nvPr/>
          </p:nvSpPr>
          <p:spPr bwMode="auto">
            <a:xfrm>
              <a:off x="1247" y="432"/>
              <a:ext cx="254" cy="1295"/>
            </a:xfrm>
            <a:custGeom>
              <a:avLst/>
              <a:gdLst/>
              <a:ahLst/>
              <a:cxnLst>
                <a:cxn ang="0">
                  <a:pos x="0" y="1294"/>
                </a:cxn>
                <a:cxn ang="0">
                  <a:pos x="0" y="178"/>
                </a:cxn>
                <a:cxn ang="0">
                  <a:pos x="253" y="0"/>
                </a:cxn>
                <a:cxn ang="0">
                  <a:pos x="253" y="1015"/>
                </a:cxn>
                <a:cxn ang="0">
                  <a:pos x="0" y="1294"/>
                </a:cxn>
              </a:cxnLst>
              <a:rect l="0" t="0" r="r" b="b"/>
              <a:pathLst>
                <a:path w="254" h="1295">
                  <a:moveTo>
                    <a:pt x="0" y="1294"/>
                  </a:moveTo>
                  <a:lnTo>
                    <a:pt x="0" y="178"/>
                  </a:lnTo>
                  <a:lnTo>
                    <a:pt x="253" y="0"/>
                  </a:lnTo>
                  <a:lnTo>
                    <a:pt x="253" y="1015"/>
                  </a:lnTo>
                  <a:lnTo>
                    <a:pt x="0" y="1294"/>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grpSp>
      <p:grpSp>
        <p:nvGrpSpPr>
          <p:cNvPr id="943105" name="Group 632"/>
          <p:cNvGrpSpPr>
            <a:grpSpLocks/>
          </p:cNvGrpSpPr>
          <p:nvPr/>
        </p:nvGrpSpPr>
        <p:grpSpPr bwMode="auto">
          <a:xfrm>
            <a:off x="8224838" y="4549775"/>
            <a:ext cx="180975" cy="176213"/>
            <a:chOff x="1588" y="868"/>
            <a:chExt cx="697" cy="680"/>
          </a:xfrm>
        </p:grpSpPr>
        <p:sp>
          <p:nvSpPr>
            <p:cNvPr id="943737" name="Rectangle 633"/>
            <p:cNvSpPr>
              <a:spLocks noChangeArrowheads="1"/>
            </p:cNvSpPr>
            <p:nvPr/>
          </p:nvSpPr>
          <p:spPr bwMode="auto">
            <a:xfrm>
              <a:off x="1664" y="1522"/>
              <a:ext cx="548" cy="26"/>
            </a:xfrm>
            <a:prstGeom prst="rect">
              <a:avLst/>
            </a:prstGeom>
            <a:solidFill>
              <a:srgbClr val="47474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38" name="Rectangle 634"/>
            <p:cNvSpPr>
              <a:spLocks noChangeArrowheads="1"/>
            </p:cNvSpPr>
            <p:nvPr/>
          </p:nvSpPr>
          <p:spPr bwMode="auto">
            <a:xfrm>
              <a:off x="1588" y="868"/>
              <a:ext cx="697" cy="647"/>
            </a:xfrm>
            <a:prstGeom prst="rect">
              <a:avLst/>
            </a:prstGeom>
            <a:gradFill rotWithShape="0">
              <a:gsLst>
                <a:gs pos="0">
                  <a:srgbClr val="9F9F9F">
                    <a:gamma/>
                    <a:shade val="89804"/>
                    <a:invGamma/>
                  </a:srgbClr>
                </a:gs>
                <a:gs pos="50000">
                  <a:srgbClr val="9F9F9F"/>
                </a:gs>
                <a:gs pos="100000">
                  <a:srgbClr val="9F9F9F">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739" name="Rectangle 635"/>
            <p:cNvSpPr>
              <a:spLocks noChangeArrowheads="1"/>
            </p:cNvSpPr>
            <p:nvPr/>
          </p:nvSpPr>
          <p:spPr bwMode="auto">
            <a:xfrm>
              <a:off x="1670" y="941"/>
              <a:ext cx="537" cy="498"/>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40" name="Rectangle 636"/>
            <p:cNvSpPr>
              <a:spLocks noChangeArrowheads="1"/>
            </p:cNvSpPr>
            <p:nvPr/>
          </p:nvSpPr>
          <p:spPr bwMode="auto">
            <a:xfrm>
              <a:off x="1699" y="960"/>
              <a:ext cx="484" cy="455"/>
            </a:xfrm>
            <a:prstGeom prst="rect">
              <a:avLst/>
            </a:prstGeom>
            <a:solidFill>
              <a:srgbClr val="00C3DF"/>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41" name="Rectangle 637"/>
            <p:cNvSpPr>
              <a:spLocks noChangeArrowheads="1"/>
            </p:cNvSpPr>
            <p:nvPr/>
          </p:nvSpPr>
          <p:spPr bwMode="auto">
            <a:xfrm>
              <a:off x="2179" y="1475"/>
              <a:ext cx="17" cy="16"/>
            </a:xfrm>
            <a:prstGeom prst="rect">
              <a:avLst/>
            </a:prstGeom>
            <a:solidFill>
              <a:srgbClr val="00AE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42" name="Rectangle 638"/>
            <p:cNvSpPr>
              <a:spLocks noChangeArrowheads="1"/>
            </p:cNvSpPr>
            <p:nvPr/>
          </p:nvSpPr>
          <p:spPr bwMode="auto">
            <a:xfrm>
              <a:off x="1910" y="1469"/>
              <a:ext cx="75" cy="23"/>
            </a:xfrm>
            <a:prstGeom prst="rect">
              <a:avLst/>
            </a:prstGeom>
            <a:gradFill rotWithShape="0">
              <a:gsLst>
                <a:gs pos="0">
                  <a:srgbClr val="919191">
                    <a:gamma/>
                    <a:shade val="80000"/>
                    <a:invGamma/>
                  </a:srgbClr>
                </a:gs>
                <a:gs pos="100000">
                  <a:srgbClr val="919191"/>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743" name="Line 639"/>
          <p:cNvSpPr>
            <a:spLocks noChangeShapeType="1"/>
          </p:cNvSpPr>
          <p:nvPr/>
        </p:nvSpPr>
        <p:spPr bwMode="auto">
          <a:xfrm>
            <a:off x="8199438" y="4660900"/>
            <a:ext cx="23812"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744" name="Line 640"/>
          <p:cNvSpPr>
            <a:spLocks noChangeShapeType="1"/>
          </p:cNvSpPr>
          <p:nvPr/>
        </p:nvSpPr>
        <p:spPr bwMode="auto">
          <a:xfrm>
            <a:off x="7239000" y="3581400"/>
            <a:ext cx="0" cy="74930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745" name="Rectangle 641"/>
          <p:cNvSpPr>
            <a:spLocks noChangeArrowheads="1"/>
          </p:cNvSpPr>
          <p:nvPr/>
        </p:nvSpPr>
        <p:spPr bwMode="auto">
          <a:xfrm>
            <a:off x="7124700" y="3479800"/>
            <a:ext cx="228600" cy="228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nb-NO" sz="1200"/>
              <a:t>R</a:t>
            </a:r>
            <a:endParaRPr lang="nb-NO"/>
          </a:p>
        </p:txBody>
      </p:sp>
      <p:sp>
        <p:nvSpPr>
          <p:cNvPr id="943746" name="Line 642"/>
          <p:cNvSpPr>
            <a:spLocks noChangeShapeType="1"/>
          </p:cNvSpPr>
          <p:nvPr/>
        </p:nvSpPr>
        <p:spPr bwMode="auto">
          <a:xfrm flipV="1">
            <a:off x="4978400" y="2730500"/>
            <a:ext cx="0" cy="850900"/>
          </a:xfrm>
          <a:prstGeom prst="line">
            <a:avLst/>
          </a:prstGeom>
          <a:noFill/>
          <a:ln w="9525">
            <a:solidFill>
              <a:schemeClr val="bg1"/>
            </a:solidFill>
            <a:round/>
            <a:headEnd/>
            <a:tailEnd/>
          </a:ln>
        </p:spPr>
        <p:txBody>
          <a:bodyPr wrap="none" anchor="ctr">
            <a:prstTxWarp prst="textNoShape">
              <a:avLst/>
            </a:prstTxWarp>
          </a:bodyPr>
          <a:lstStyle/>
          <a:p>
            <a:endParaRPr lang="nn-NO"/>
          </a:p>
        </p:txBody>
      </p:sp>
      <p:sp>
        <p:nvSpPr>
          <p:cNvPr id="943747" name="Rectangle 643"/>
          <p:cNvSpPr>
            <a:spLocks noChangeArrowheads="1"/>
          </p:cNvSpPr>
          <p:nvPr/>
        </p:nvSpPr>
        <p:spPr bwMode="auto">
          <a:xfrm>
            <a:off x="4876800" y="3429000"/>
            <a:ext cx="228600" cy="228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nb-NO" sz="1200"/>
              <a:t>R</a:t>
            </a:r>
            <a:endParaRPr lang="nb-NO"/>
          </a:p>
        </p:txBody>
      </p:sp>
      <p:sp>
        <p:nvSpPr>
          <p:cNvPr id="943748" name="Line 644"/>
          <p:cNvSpPr>
            <a:spLocks noChangeShapeType="1"/>
          </p:cNvSpPr>
          <p:nvPr/>
        </p:nvSpPr>
        <p:spPr bwMode="auto">
          <a:xfrm flipH="1">
            <a:off x="7620000" y="5575300"/>
            <a:ext cx="596900"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nvGrpSpPr>
          <p:cNvPr id="943117" name="Group 645"/>
          <p:cNvGrpSpPr>
            <a:grpSpLocks/>
          </p:cNvGrpSpPr>
          <p:nvPr/>
        </p:nvGrpSpPr>
        <p:grpSpPr bwMode="auto">
          <a:xfrm>
            <a:off x="7805738" y="5162550"/>
            <a:ext cx="744537" cy="668338"/>
            <a:chOff x="5005" y="3444"/>
            <a:chExt cx="157" cy="141"/>
          </a:xfrm>
        </p:grpSpPr>
        <p:grpSp>
          <p:nvGrpSpPr>
            <p:cNvPr id="943130" name="Group 646"/>
            <p:cNvGrpSpPr>
              <a:grpSpLocks/>
            </p:cNvGrpSpPr>
            <p:nvPr/>
          </p:nvGrpSpPr>
          <p:grpSpPr bwMode="auto">
            <a:xfrm>
              <a:off x="5037" y="3444"/>
              <a:ext cx="114" cy="111"/>
              <a:chOff x="1588" y="868"/>
              <a:chExt cx="697" cy="680"/>
            </a:xfrm>
          </p:grpSpPr>
          <p:sp>
            <p:nvSpPr>
              <p:cNvPr id="943751" name="Rectangle 647"/>
              <p:cNvSpPr>
                <a:spLocks noChangeArrowheads="1"/>
              </p:cNvSpPr>
              <p:nvPr/>
            </p:nvSpPr>
            <p:spPr bwMode="auto">
              <a:xfrm>
                <a:off x="1664" y="1522"/>
                <a:ext cx="548" cy="26"/>
              </a:xfrm>
              <a:prstGeom prst="rect">
                <a:avLst/>
              </a:prstGeom>
              <a:solidFill>
                <a:srgbClr val="47474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52" name="Rectangle 648"/>
              <p:cNvSpPr>
                <a:spLocks noChangeArrowheads="1"/>
              </p:cNvSpPr>
              <p:nvPr/>
            </p:nvSpPr>
            <p:spPr bwMode="auto">
              <a:xfrm>
                <a:off x="1588" y="868"/>
                <a:ext cx="697" cy="647"/>
              </a:xfrm>
              <a:prstGeom prst="rect">
                <a:avLst/>
              </a:prstGeom>
              <a:gradFill rotWithShape="0">
                <a:gsLst>
                  <a:gs pos="0">
                    <a:srgbClr val="9F9F9F">
                      <a:gamma/>
                      <a:shade val="89804"/>
                      <a:invGamma/>
                    </a:srgbClr>
                  </a:gs>
                  <a:gs pos="50000">
                    <a:srgbClr val="9F9F9F"/>
                  </a:gs>
                  <a:gs pos="100000">
                    <a:srgbClr val="9F9F9F">
                      <a:gamma/>
                      <a:shade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753" name="Rectangle 649"/>
              <p:cNvSpPr>
                <a:spLocks noChangeArrowheads="1"/>
              </p:cNvSpPr>
              <p:nvPr/>
            </p:nvSpPr>
            <p:spPr bwMode="auto">
              <a:xfrm>
                <a:off x="1670" y="941"/>
                <a:ext cx="537" cy="498"/>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54" name="Rectangle 650"/>
              <p:cNvSpPr>
                <a:spLocks noChangeArrowheads="1"/>
              </p:cNvSpPr>
              <p:nvPr/>
            </p:nvSpPr>
            <p:spPr bwMode="auto">
              <a:xfrm>
                <a:off x="1699" y="960"/>
                <a:ext cx="484" cy="455"/>
              </a:xfrm>
              <a:prstGeom prst="rect">
                <a:avLst/>
              </a:prstGeom>
              <a:solidFill>
                <a:srgbClr val="00C3DF"/>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55" name="Rectangle 651"/>
              <p:cNvSpPr>
                <a:spLocks noChangeArrowheads="1"/>
              </p:cNvSpPr>
              <p:nvPr/>
            </p:nvSpPr>
            <p:spPr bwMode="auto">
              <a:xfrm>
                <a:off x="2179" y="1475"/>
                <a:ext cx="17" cy="16"/>
              </a:xfrm>
              <a:prstGeom prst="rect">
                <a:avLst/>
              </a:prstGeom>
              <a:solidFill>
                <a:srgbClr val="00AE00"/>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56" name="Rectangle 652"/>
              <p:cNvSpPr>
                <a:spLocks noChangeArrowheads="1"/>
              </p:cNvSpPr>
              <p:nvPr/>
            </p:nvSpPr>
            <p:spPr bwMode="auto">
              <a:xfrm>
                <a:off x="1910" y="1469"/>
                <a:ext cx="75" cy="23"/>
              </a:xfrm>
              <a:prstGeom prst="rect">
                <a:avLst/>
              </a:prstGeom>
              <a:gradFill rotWithShape="0">
                <a:gsLst>
                  <a:gs pos="0">
                    <a:srgbClr val="919191">
                      <a:gamma/>
                      <a:shade val="80000"/>
                      <a:invGamma/>
                    </a:srgbClr>
                  </a:gs>
                  <a:gs pos="100000">
                    <a:srgbClr val="919191"/>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grpSp>
          <p:nvGrpSpPr>
            <p:cNvPr id="943136" name="Group 653"/>
            <p:cNvGrpSpPr>
              <a:grpSpLocks/>
            </p:cNvGrpSpPr>
            <p:nvPr/>
          </p:nvGrpSpPr>
          <p:grpSpPr bwMode="auto">
            <a:xfrm>
              <a:off x="5005" y="3564"/>
              <a:ext cx="157" cy="21"/>
              <a:chOff x="1392" y="1599"/>
              <a:chExt cx="961" cy="129"/>
            </a:xfrm>
          </p:grpSpPr>
          <p:sp>
            <p:nvSpPr>
              <p:cNvPr id="943758" name="Rectangle 654"/>
              <p:cNvSpPr>
                <a:spLocks noChangeArrowheads="1"/>
              </p:cNvSpPr>
              <p:nvPr/>
            </p:nvSpPr>
            <p:spPr bwMode="auto">
              <a:xfrm>
                <a:off x="1397" y="1701"/>
                <a:ext cx="850" cy="23"/>
              </a:xfrm>
              <a:prstGeom prst="rect">
                <a:avLst/>
              </a:prstGeom>
              <a:gradFill rotWithShape="0">
                <a:gsLst>
                  <a:gs pos="0">
                    <a:srgbClr val="C0C0C0"/>
                  </a:gs>
                  <a:gs pos="100000">
                    <a:srgbClr val="C0C0C0">
                      <a:gamma/>
                      <a:shade val="80000"/>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759" name="Freeform 655"/>
              <p:cNvSpPr>
                <a:spLocks/>
              </p:cNvSpPr>
              <p:nvPr/>
            </p:nvSpPr>
            <p:spPr bwMode="auto">
              <a:xfrm>
                <a:off x="1392" y="1599"/>
                <a:ext cx="961" cy="99"/>
              </a:xfrm>
              <a:custGeom>
                <a:avLst/>
                <a:gdLst/>
                <a:ahLst/>
                <a:cxnLst>
                  <a:cxn ang="0">
                    <a:pos x="0" y="98"/>
                  </a:cxn>
                  <a:cxn ang="0">
                    <a:pos x="860" y="98"/>
                  </a:cxn>
                  <a:cxn ang="0">
                    <a:pos x="960" y="0"/>
                  </a:cxn>
                  <a:cxn ang="0">
                    <a:pos x="136" y="0"/>
                  </a:cxn>
                  <a:cxn ang="0">
                    <a:pos x="0" y="98"/>
                  </a:cxn>
                </a:cxnLst>
                <a:rect l="0" t="0" r="r" b="b"/>
                <a:pathLst>
                  <a:path w="961" h="99">
                    <a:moveTo>
                      <a:pt x="0" y="98"/>
                    </a:moveTo>
                    <a:lnTo>
                      <a:pt x="860" y="98"/>
                    </a:lnTo>
                    <a:lnTo>
                      <a:pt x="960" y="0"/>
                    </a:lnTo>
                    <a:lnTo>
                      <a:pt x="136" y="0"/>
                    </a:lnTo>
                    <a:lnTo>
                      <a:pt x="0" y="98"/>
                    </a:lnTo>
                  </a:path>
                </a:pathLst>
              </a:custGeom>
              <a:gradFill rotWithShape="0">
                <a:gsLst>
                  <a:gs pos="0">
                    <a:srgbClr val="C0C0C0"/>
                  </a:gs>
                  <a:gs pos="100000">
                    <a:srgbClr val="C0C0C0">
                      <a:gamma/>
                      <a:shade val="80000"/>
                      <a:invGamma/>
                    </a:srgbClr>
                  </a:gs>
                </a:gsLst>
                <a:lin ang="54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760" name="Freeform 656"/>
              <p:cNvSpPr>
                <a:spLocks/>
              </p:cNvSpPr>
              <p:nvPr/>
            </p:nvSpPr>
            <p:spPr bwMode="auto">
              <a:xfrm>
                <a:off x="2251" y="1600"/>
                <a:ext cx="102" cy="128"/>
              </a:xfrm>
              <a:custGeom>
                <a:avLst/>
                <a:gdLst/>
                <a:ahLst/>
                <a:cxnLst>
                  <a:cxn ang="0">
                    <a:pos x="0" y="99"/>
                  </a:cxn>
                  <a:cxn ang="0">
                    <a:pos x="101" y="0"/>
                  </a:cxn>
                  <a:cxn ang="0">
                    <a:pos x="101" y="23"/>
                  </a:cxn>
                  <a:cxn ang="0">
                    <a:pos x="0" y="127"/>
                  </a:cxn>
                  <a:cxn ang="0">
                    <a:pos x="0" y="99"/>
                  </a:cxn>
                </a:cxnLst>
                <a:rect l="0" t="0" r="r" b="b"/>
                <a:pathLst>
                  <a:path w="102" h="128">
                    <a:moveTo>
                      <a:pt x="0" y="99"/>
                    </a:moveTo>
                    <a:lnTo>
                      <a:pt x="101" y="0"/>
                    </a:lnTo>
                    <a:lnTo>
                      <a:pt x="101" y="23"/>
                    </a:lnTo>
                    <a:lnTo>
                      <a:pt x="0" y="127"/>
                    </a:lnTo>
                    <a:lnTo>
                      <a:pt x="0" y="99"/>
                    </a:lnTo>
                  </a:path>
                </a:pathLst>
              </a:custGeom>
              <a:solidFill>
                <a:schemeClr val="tx1"/>
              </a:solidFill>
              <a:ln w="6350" cap="rnd" cmpd="sng">
                <a:solidFill>
                  <a:schemeClr val="bg1"/>
                </a:solidFill>
                <a:prstDash val="solid"/>
                <a:round/>
                <a:headEnd/>
                <a:tailEnd/>
              </a:ln>
              <a:effectLst/>
            </p:spPr>
            <p:txBody>
              <a:bodyPr>
                <a:prstTxWarp prst="textNoShape">
                  <a:avLst/>
                </a:prstTxWarp>
              </a:bodyPr>
              <a:lstStyle/>
              <a:p>
                <a:endParaRPr lang="nn-NO"/>
              </a:p>
            </p:txBody>
          </p:sp>
        </p:grpSp>
      </p:grpSp>
      <p:grpSp>
        <p:nvGrpSpPr>
          <p:cNvPr id="943137" name="Group 657"/>
          <p:cNvGrpSpPr>
            <a:grpSpLocks/>
          </p:cNvGrpSpPr>
          <p:nvPr/>
        </p:nvGrpSpPr>
        <p:grpSpPr bwMode="auto">
          <a:xfrm>
            <a:off x="7192963" y="4965700"/>
            <a:ext cx="596900" cy="1054100"/>
            <a:chOff x="768" y="432"/>
            <a:chExt cx="733" cy="1295"/>
          </a:xfrm>
        </p:grpSpPr>
        <p:sp>
          <p:nvSpPr>
            <p:cNvPr id="943762" name="Rectangle 658"/>
            <p:cNvSpPr>
              <a:spLocks noChangeArrowheads="1"/>
            </p:cNvSpPr>
            <p:nvPr/>
          </p:nvSpPr>
          <p:spPr bwMode="auto">
            <a:xfrm>
              <a:off x="808" y="1154"/>
              <a:ext cx="138" cy="333"/>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63" name="Rectangle 659" descr="Mørk loddrett"/>
            <p:cNvSpPr>
              <a:spLocks noChangeArrowheads="1"/>
            </p:cNvSpPr>
            <p:nvPr/>
          </p:nvSpPr>
          <p:spPr bwMode="auto">
            <a:xfrm>
              <a:off x="771" y="701"/>
              <a:ext cx="487" cy="50"/>
            </a:xfrm>
            <a:prstGeom prst="rect">
              <a:avLst/>
            </a:prstGeom>
            <a:pattFill prst="dkVert">
              <a:fgClr>
                <a:schemeClr val="tx1"/>
              </a:fgClr>
              <a:bgClr>
                <a:schemeClr val="bg1"/>
              </a:bgClr>
            </a:patt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150" name="Group 660"/>
            <p:cNvGrpSpPr>
              <a:grpSpLocks/>
            </p:cNvGrpSpPr>
            <p:nvPr/>
          </p:nvGrpSpPr>
          <p:grpSpPr bwMode="auto">
            <a:xfrm>
              <a:off x="772" y="755"/>
              <a:ext cx="469" cy="971"/>
              <a:chOff x="772" y="755"/>
              <a:chExt cx="469" cy="971"/>
            </a:xfrm>
          </p:grpSpPr>
          <p:sp>
            <p:nvSpPr>
              <p:cNvPr id="943765" name="Rectangle 661"/>
              <p:cNvSpPr>
                <a:spLocks noChangeArrowheads="1"/>
              </p:cNvSpPr>
              <p:nvPr/>
            </p:nvSpPr>
            <p:spPr bwMode="auto">
              <a:xfrm>
                <a:off x="772" y="755"/>
                <a:ext cx="203"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sp>
            <p:nvSpPr>
              <p:cNvPr id="943766" name="Rectangle 662"/>
              <p:cNvSpPr>
                <a:spLocks noChangeArrowheads="1"/>
              </p:cNvSpPr>
              <p:nvPr/>
            </p:nvSpPr>
            <p:spPr bwMode="auto">
              <a:xfrm>
                <a:off x="967" y="755"/>
                <a:ext cx="274" cy="971"/>
              </a:xfrm>
              <a:prstGeom prst="rect">
                <a:avLst/>
              </a:prstGeom>
              <a:gradFill rotWithShape="0">
                <a:gsLst>
                  <a:gs pos="0">
                    <a:srgbClr val="676767"/>
                  </a:gs>
                  <a:gs pos="100000">
                    <a:srgbClr val="676767">
                      <a:gamma/>
                      <a:tint val="89804"/>
                      <a:invGamma/>
                    </a:srgbClr>
                  </a:gs>
                </a:gsLst>
                <a:lin ang="5400000" scaled="1"/>
              </a:gradFill>
              <a:ln w="6350">
                <a:solidFill>
                  <a:schemeClr val="bg1"/>
                </a:solidFill>
                <a:miter lim="800000"/>
                <a:headEnd/>
                <a:tailEnd/>
              </a:ln>
              <a:effectLst/>
            </p:spPr>
            <p:txBody>
              <a:bodyPr wrap="none" anchor="ctr">
                <a:prstTxWarp prst="textNoShape">
                  <a:avLst/>
                </a:prstTxWarp>
              </a:bodyPr>
              <a:lstStyle/>
              <a:p>
                <a:endParaRPr lang="nn-NO"/>
              </a:p>
            </p:txBody>
          </p:sp>
        </p:grpSp>
        <p:sp>
          <p:nvSpPr>
            <p:cNvPr id="943767" name="Rectangle 663"/>
            <p:cNvSpPr>
              <a:spLocks noChangeArrowheads="1"/>
            </p:cNvSpPr>
            <p:nvPr/>
          </p:nvSpPr>
          <p:spPr bwMode="auto">
            <a:xfrm>
              <a:off x="808" y="795"/>
              <a:ext cx="138" cy="331"/>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68" name="Rectangle 664"/>
            <p:cNvSpPr>
              <a:spLocks noChangeArrowheads="1"/>
            </p:cNvSpPr>
            <p:nvPr/>
          </p:nvSpPr>
          <p:spPr bwMode="auto">
            <a:xfrm>
              <a:off x="839" y="834"/>
              <a:ext cx="71" cy="45"/>
            </a:xfrm>
            <a:prstGeom prst="rect">
              <a:avLst/>
            </a:prstGeom>
            <a:solidFill>
              <a:srgbClr val="CECECE"/>
            </a:solidFill>
            <a:ln w="6350">
              <a:solidFill>
                <a:schemeClr val="bg1"/>
              </a:solidFill>
              <a:miter lim="800000"/>
              <a:headEnd/>
              <a:tailEnd/>
            </a:ln>
            <a:effectLst/>
          </p:spPr>
          <p:txBody>
            <a:bodyPr wrap="none" anchor="ctr">
              <a:prstTxWarp prst="textNoShape">
                <a:avLst/>
              </a:prstTxWarp>
            </a:bodyPr>
            <a:lstStyle/>
            <a:p>
              <a:endParaRPr lang="nn-NO"/>
            </a:p>
          </p:txBody>
        </p:sp>
        <p:grpSp>
          <p:nvGrpSpPr>
            <p:cNvPr id="943156" name="Group 665"/>
            <p:cNvGrpSpPr>
              <a:grpSpLocks/>
            </p:cNvGrpSpPr>
            <p:nvPr/>
          </p:nvGrpSpPr>
          <p:grpSpPr bwMode="auto">
            <a:xfrm>
              <a:off x="1009" y="795"/>
              <a:ext cx="201" cy="142"/>
              <a:chOff x="1009" y="795"/>
              <a:chExt cx="201" cy="142"/>
            </a:xfrm>
          </p:grpSpPr>
          <p:sp>
            <p:nvSpPr>
              <p:cNvPr id="943770" name="Rectangle 666"/>
              <p:cNvSpPr>
                <a:spLocks noChangeArrowheads="1"/>
              </p:cNvSpPr>
              <p:nvPr/>
            </p:nvSpPr>
            <p:spPr bwMode="auto">
              <a:xfrm>
                <a:off x="1009" y="795"/>
                <a:ext cx="201" cy="142"/>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71" name="Line 667"/>
              <p:cNvSpPr>
                <a:spLocks noChangeShapeType="1"/>
              </p:cNvSpPr>
              <p:nvPr/>
            </p:nvSpPr>
            <p:spPr bwMode="auto">
              <a:xfrm>
                <a:off x="1027" y="854"/>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grpSp>
        <p:sp>
          <p:nvSpPr>
            <p:cNvPr id="943772" name="Rectangle 668"/>
            <p:cNvSpPr>
              <a:spLocks noChangeArrowheads="1"/>
            </p:cNvSpPr>
            <p:nvPr/>
          </p:nvSpPr>
          <p:spPr bwMode="auto">
            <a:xfrm>
              <a:off x="1009" y="973"/>
              <a:ext cx="201" cy="98"/>
            </a:xfrm>
            <a:prstGeom prst="rect">
              <a:avLst/>
            </a:prstGeom>
            <a:solidFill>
              <a:srgbClr val="919191"/>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73" name="Line 669"/>
            <p:cNvSpPr>
              <a:spLocks noChangeShapeType="1"/>
            </p:cNvSpPr>
            <p:nvPr/>
          </p:nvSpPr>
          <p:spPr bwMode="auto">
            <a:xfrm>
              <a:off x="1027" y="1015"/>
              <a:ext cx="159" cy="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774" name="Rectangle 670"/>
            <p:cNvSpPr>
              <a:spLocks noChangeArrowheads="1"/>
            </p:cNvSpPr>
            <p:nvPr/>
          </p:nvSpPr>
          <p:spPr bwMode="auto">
            <a:xfrm>
              <a:off x="772" y="619"/>
              <a:ext cx="471" cy="87"/>
            </a:xfrm>
            <a:prstGeom prst="rect">
              <a:avLst/>
            </a:prstGeom>
            <a:solidFill>
              <a:srgbClr val="676767"/>
            </a:solidFill>
            <a:ln w="6350">
              <a:solidFill>
                <a:schemeClr val="bg1"/>
              </a:solidFill>
              <a:miter lim="800000"/>
              <a:headEnd/>
              <a:tailEnd/>
            </a:ln>
            <a:effectLst/>
          </p:spPr>
          <p:txBody>
            <a:bodyPr wrap="none" anchor="ctr">
              <a:prstTxWarp prst="textNoShape">
                <a:avLst/>
              </a:prstTxWarp>
            </a:bodyPr>
            <a:lstStyle/>
            <a:p>
              <a:endParaRPr lang="nn-NO"/>
            </a:p>
          </p:txBody>
        </p:sp>
        <p:sp>
          <p:nvSpPr>
            <p:cNvPr id="943775" name="Freeform 671"/>
            <p:cNvSpPr>
              <a:spLocks/>
            </p:cNvSpPr>
            <p:nvPr/>
          </p:nvSpPr>
          <p:spPr bwMode="auto">
            <a:xfrm>
              <a:off x="768" y="432"/>
              <a:ext cx="733" cy="183"/>
            </a:xfrm>
            <a:custGeom>
              <a:avLst/>
              <a:gdLst/>
              <a:ahLst/>
              <a:cxnLst>
                <a:cxn ang="0">
                  <a:pos x="0" y="182"/>
                </a:cxn>
                <a:cxn ang="0">
                  <a:pos x="335" y="0"/>
                </a:cxn>
                <a:cxn ang="0">
                  <a:pos x="732" y="0"/>
                </a:cxn>
                <a:cxn ang="0">
                  <a:pos x="478" y="182"/>
                </a:cxn>
                <a:cxn ang="0">
                  <a:pos x="0" y="182"/>
                </a:cxn>
              </a:cxnLst>
              <a:rect l="0" t="0" r="r" b="b"/>
              <a:pathLst>
                <a:path w="733" h="183">
                  <a:moveTo>
                    <a:pt x="0" y="182"/>
                  </a:moveTo>
                  <a:lnTo>
                    <a:pt x="335" y="0"/>
                  </a:lnTo>
                  <a:lnTo>
                    <a:pt x="732" y="0"/>
                  </a:lnTo>
                  <a:lnTo>
                    <a:pt x="478" y="182"/>
                  </a:lnTo>
                  <a:lnTo>
                    <a:pt x="0" y="182"/>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sp>
          <p:nvSpPr>
            <p:cNvPr id="943776" name="Freeform 672"/>
            <p:cNvSpPr>
              <a:spLocks/>
            </p:cNvSpPr>
            <p:nvPr/>
          </p:nvSpPr>
          <p:spPr bwMode="auto">
            <a:xfrm>
              <a:off x="1247" y="432"/>
              <a:ext cx="254" cy="1295"/>
            </a:xfrm>
            <a:custGeom>
              <a:avLst/>
              <a:gdLst/>
              <a:ahLst/>
              <a:cxnLst>
                <a:cxn ang="0">
                  <a:pos x="0" y="1294"/>
                </a:cxn>
                <a:cxn ang="0">
                  <a:pos x="0" y="178"/>
                </a:cxn>
                <a:cxn ang="0">
                  <a:pos x="253" y="0"/>
                </a:cxn>
                <a:cxn ang="0">
                  <a:pos x="253" y="1015"/>
                </a:cxn>
                <a:cxn ang="0">
                  <a:pos x="0" y="1294"/>
                </a:cxn>
              </a:cxnLst>
              <a:rect l="0" t="0" r="r" b="b"/>
              <a:pathLst>
                <a:path w="254" h="1295">
                  <a:moveTo>
                    <a:pt x="0" y="1294"/>
                  </a:moveTo>
                  <a:lnTo>
                    <a:pt x="0" y="178"/>
                  </a:lnTo>
                  <a:lnTo>
                    <a:pt x="253" y="0"/>
                  </a:lnTo>
                  <a:lnTo>
                    <a:pt x="253" y="1015"/>
                  </a:lnTo>
                  <a:lnTo>
                    <a:pt x="0" y="1294"/>
                  </a:lnTo>
                </a:path>
              </a:pathLst>
            </a:custGeom>
            <a:gradFill rotWithShape="0">
              <a:gsLst>
                <a:gs pos="0">
                  <a:srgbClr val="919191">
                    <a:gamma/>
                    <a:tint val="0"/>
                    <a:invGamma/>
                  </a:srgbClr>
                </a:gs>
                <a:gs pos="100000">
                  <a:srgbClr val="919191"/>
                </a:gs>
              </a:gsLst>
              <a:lin ang="2700000" scaled="1"/>
            </a:gradFill>
            <a:ln w="6350" cap="rnd" cmpd="sng">
              <a:solidFill>
                <a:schemeClr val="bg1"/>
              </a:solidFill>
              <a:prstDash val="solid"/>
              <a:round/>
              <a:headEnd/>
              <a:tailEnd/>
            </a:ln>
            <a:effectLst/>
          </p:spPr>
          <p:txBody>
            <a:bodyPr>
              <a:prstTxWarp prst="textNoShape">
                <a:avLst/>
              </a:prstTxWarp>
            </a:bodyPr>
            <a:lstStyle/>
            <a:p>
              <a:endParaRPr lang="nn-NO"/>
            </a:p>
          </p:txBody>
        </p:sp>
      </p:grpSp>
      <p:sp>
        <p:nvSpPr>
          <p:cNvPr id="943777" name="Line 673"/>
          <p:cNvSpPr>
            <a:spLocks noChangeShapeType="1"/>
          </p:cNvSpPr>
          <p:nvPr/>
        </p:nvSpPr>
        <p:spPr bwMode="auto">
          <a:xfrm>
            <a:off x="1993900" y="4368800"/>
            <a:ext cx="0" cy="158750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778" name="Rectangle 674"/>
          <p:cNvSpPr>
            <a:spLocks noChangeArrowheads="1"/>
          </p:cNvSpPr>
          <p:nvPr/>
        </p:nvSpPr>
        <p:spPr bwMode="auto">
          <a:xfrm>
            <a:off x="1866900" y="4178300"/>
            <a:ext cx="228600" cy="228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nb-NO" sz="1200"/>
              <a:t>R</a:t>
            </a:r>
            <a:endParaRPr lang="nb-NO"/>
          </a:p>
        </p:txBody>
      </p:sp>
      <p:sp>
        <p:nvSpPr>
          <p:cNvPr id="943779" name="Line 675"/>
          <p:cNvSpPr>
            <a:spLocks noChangeShapeType="1"/>
          </p:cNvSpPr>
          <p:nvPr/>
        </p:nvSpPr>
        <p:spPr bwMode="auto">
          <a:xfrm>
            <a:off x="3911600" y="5080000"/>
            <a:ext cx="0" cy="609600"/>
          </a:xfrm>
          <a:prstGeom prst="line">
            <a:avLst/>
          </a:prstGeom>
          <a:noFill/>
          <a:ln w="6350">
            <a:solidFill>
              <a:schemeClr val="bg1"/>
            </a:solidFill>
            <a:round/>
            <a:headEnd type="none" w="sm" len="sm"/>
            <a:tailEnd type="none" w="sm" len="sm"/>
          </a:ln>
          <a:effectLst/>
        </p:spPr>
        <p:txBody>
          <a:bodyPr wrap="none" anchor="ctr">
            <a:prstTxWarp prst="textNoShape">
              <a:avLst/>
            </a:prstTxWarp>
          </a:bodyPr>
          <a:lstStyle/>
          <a:p>
            <a:endParaRPr lang="nn-NO"/>
          </a:p>
        </p:txBody>
      </p:sp>
      <p:sp>
        <p:nvSpPr>
          <p:cNvPr id="943780" name="Rectangle 676"/>
          <p:cNvSpPr>
            <a:spLocks noChangeArrowheads="1"/>
          </p:cNvSpPr>
          <p:nvPr/>
        </p:nvSpPr>
        <p:spPr bwMode="auto">
          <a:xfrm>
            <a:off x="3797300" y="4902200"/>
            <a:ext cx="228600" cy="228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nb-NO" sz="1200"/>
              <a:t>R</a:t>
            </a:r>
            <a:endParaRPr lang="nb-NO"/>
          </a:p>
        </p:txBody>
      </p:sp>
      <p:sp>
        <p:nvSpPr>
          <p:cNvPr id="943781" name="Text Box 677"/>
          <p:cNvSpPr txBox="1">
            <a:spLocks noChangeArrowheads="1"/>
          </p:cNvSpPr>
          <p:nvPr/>
        </p:nvSpPr>
        <p:spPr bwMode="auto">
          <a:xfrm>
            <a:off x="0" y="4318000"/>
            <a:ext cx="1158875" cy="274638"/>
          </a:xfrm>
          <a:prstGeom prst="rect">
            <a:avLst/>
          </a:prstGeom>
          <a:noFill/>
          <a:ln w="9525">
            <a:noFill/>
            <a:miter lim="800000"/>
            <a:headEnd/>
            <a:tailEnd/>
          </a:ln>
        </p:spPr>
        <p:txBody>
          <a:bodyPr wrap="none">
            <a:prstTxWarp prst="textNoShape">
              <a:avLst/>
            </a:prstTxWarp>
            <a:spAutoFit/>
          </a:bodyPr>
          <a:lstStyle/>
          <a:p>
            <a:r>
              <a:rPr lang="nb-NO" sz="1200" b="1">
                <a:solidFill>
                  <a:srgbClr val="FF0000"/>
                </a:solidFill>
              </a:rPr>
              <a:t>158.38.25.125</a:t>
            </a:r>
          </a:p>
        </p:txBody>
      </p:sp>
      <p:sp>
        <p:nvSpPr>
          <p:cNvPr id="943782" name="Text Box 678"/>
          <p:cNvSpPr txBox="1">
            <a:spLocks noChangeArrowheads="1"/>
          </p:cNvSpPr>
          <p:nvPr/>
        </p:nvSpPr>
        <p:spPr bwMode="auto">
          <a:xfrm>
            <a:off x="7378700" y="6083300"/>
            <a:ext cx="1243013" cy="274638"/>
          </a:xfrm>
          <a:prstGeom prst="rect">
            <a:avLst/>
          </a:prstGeom>
          <a:noFill/>
          <a:ln w="9525">
            <a:noFill/>
            <a:miter lim="800000"/>
            <a:headEnd/>
            <a:tailEnd/>
          </a:ln>
        </p:spPr>
        <p:txBody>
          <a:bodyPr wrap="none">
            <a:prstTxWarp prst="textNoShape">
              <a:avLst/>
            </a:prstTxWarp>
            <a:spAutoFit/>
          </a:bodyPr>
          <a:lstStyle/>
          <a:p>
            <a:r>
              <a:rPr lang="nb-NO" sz="1200" b="1">
                <a:solidFill>
                  <a:srgbClr val="0000FF"/>
                </a:solidFill>
              </a:rPr>
              <a:t>209.132.177.50</a:t>
            </a:r>
          </a:p>
        </p:txBody>
      </p:sp>
      <p:sp>
        <p:nvSpPr>
          <p:cNvPr id="943783" name="Rectangle 679"/>
          <p:cNvSpPr>
            <a:spLocks noChangeArrowheads="1"/>
          </p:cNvSpPr>
          <p:nvPr/>
        </p:nvSpPr>
        <p:spPr bwMode="auto">
          <a:xfrm rot="-5400000">
            <a:off x="252413" y="3197225"/>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84" name="Rectangle 680"/>
          <p:cNvSpPr>
            <a:spLocks noChangeArrowheads="1"/>
          </p:cNvSpPr>
          <p:nvPr/>
        </p:nvSpPr>
        <p:spPr bwMode="auto">
          <a:xfrm>
            <a:off x="473075" y="2795588"/>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85" name="Rectangle 681"/>
          <p:cNvSpPr>
            <a:spLocks noChangeArrowheads="1"/>
          </p:cNvSpPr>
          <p:nvPr/>
        </p:nvSpPr>
        <p:spPr bwMode="auto">
          <a:xfrm>
            <a:off x="2065338" y="2782888"/>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943169" name="Group 682"/>
          <p:cNvGrpSpPr>
            <a:grpSpLocks/>
          </p:cNvGrpSpPr>
          <p:nvPr/>
        </p:nvGrpSpPr>
        <p:grpSpPr bwMode="auto">
          <a:xfrm rot="862405">
            <a:off x="2717800" y="3022600"/>
            <a:ext cx="1727200" cy="114300"/>
            <a:chOff x="1776" y="1856"/>
            <a:chExt cx="1088" cy="72"/>
          </a:xfrm>
        </p:grpSpPr>
        <p:sp>
          <p:nvSpPr>
            <p:cNvPr id="943787" name="Rectangle 683"/>
            <p:cNvSpPr>
              <a:spLocks noChangeArrowheads="1"/>
            </p:cNvSpPr>
            <p:nvPr/>
          </p:nvSpPr>
          <p:spPr bwMode="auto">
            <a:xfrm>
              <a:off x="1776" y="1856"/>
              <a:ext cx="144" cy="72"/>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88" name="Rectangle 684"/>
            <p:cNvSpPr>
              <a:spLocks noChangeArrowheads="1"/>
            </p:cNvSpPr>
            <p:nvPr/>
          </p:nvSpPr>
          <p:spPr bwMode="auto">
            <a:xfrm>
              <a:off x="2088" y="1856"/>
              <a:ext cx="144" cy="72"/>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89" name="Rectangle 685"/>
            <p:cNvSpPr>
              <a:spLocks noChangeArrowheads="1"/>
            </p:cNvSpPr>
            <p:nvPr/>
          </p:nvSpPr>
          <p:spPr bwMode="auto">
            <a:xfrm>
              <a:off x="2400" y="1856"/>
              <a:ext cx="144" cy="72"/>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90" name="Rectangle 686"/>
            <p:cNvSpPr>
              <a:spLocks noChangeArrowheads="1"/>
            </p:cNvSpPr>
            <p:nvPr/>
          </p:nvSpPr>
          <p:spPr bwMode="auto">
            <a:xfrm>
              <a:off x="2720" y="1856"/>
              <a:ext cx="144" cy="72"/>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grpSp>
      <p:sp>
        <p:nvSpPr>
          <p:cNvPr id="943791" name="Rectangle 687"/>
          <p:cNvSpPr>
            <a:spLocks noChangeArrowheads="1"/>
          </p:cNvSpPr>
          <p:nvPr/>
        </p:nvSpPr>
        <p:spPr bwMode="auto">
          <a:xfrm>
            <a:off x="5283200" y="3416300"/>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92" name="Rectangle 688"/>
          <p:cNvSpPr>
            <a:spLocks noChangeArrowheads="1"/>
          </p:cNvSpPr>
          <p:nvPr/>
        </p:nvSpPr>
        <p:spPr bwMode="auto">
          <a:xfrm>
            <a:off x="5778500" y="3416300"/>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93" name="Rectangle 689"/>
          <p:cNvSpPr>
            <a:spLocks noChangeArrowheads="1"/>
          </p:cNvSpPr>
          <p:nvPr/>
        </p:nvSpPr>
        <p:spPr bwMode="auto">
          <a:xfrm>
            <a:off x="6273800" y="3416300"/>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94" name="Rectangle 690"/>
          <p:cNvSpPr>
            <a:spLocks noChangeArrowheads="1"/>
          </p:cNvSpPr>
          <p:nvPr/>
        </p:nvSpPr>
        <p:spPr bwMode="auto">
          <a:xfrm>
            <a:off x="6781800" y="3416300"/>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95" name="Rectangle 691"/>
          <p:cNvSpPr>
            <a:spLocks noChangeArrowheads="1"/>
          </p:cNvSpPr>
          <p:nvPr/>
        </p:nvSpPr>
        <p:spPr bwMode="auto">
          <a:xfrm rot="-5400000">
            <a:off x="7034213" y="3946525"/>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96" name="Rectangle 692"/>
          <p:cNvSpPr>
            <a:spLocks noChangeArrowheads="1"/>
          </p:cNvSpPr>
          <p:nvPr/>
        </p:nvSpPr>
        <p:spPr bwMode="auto">
          <a:xfrm rot="3678831">
            <a:off x="7064375" y="4383088"/>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sp>
        <p:nvSpPr>
          <p:cNvPr id="943797" name="Rectangle 693"/>
          <p:cNvSpPr>
            <a:spLocks noChangeArrowheads="1"/>
          </p:cNvSpPr>
          <p:nvPr/>
        </p:nvSpPr>
        <p:spPr bwMode="auto">
          <a:xfrm rot="-5400000">
            <a:off x="7173913" y="4708525"/>
            <a:ext cx="228600" cy="114300"/>
          </a:xfrm>
          <a:prstGeom prst="rect">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943175" name="Group 694"/>
          <p:cNvGrpSpPr>
            <a:grpSpLocks/>
          </p:cNvGrpSpPr>
          <p:nvPr/>
        </p:nvGrpSpPr>
        <p:grpSpPr bwMode="auto">
          <a:xfrm rot="798018">
            <a:off x="2959100" y="3086100"/>
            <a:ext cx="1727200" cy="114300"/>
            <a:chOff x="3856" y="4248"/>
            <a:chExt cx="1088" cy="72"/>
          </a:xfrm>
        </p:grpSpPr>
        <p:sp>
          <p:nvSpPr>
            <p:cNvPr id="943799" name="Rectangle 695"/>
            <p:cNvSpPr>
              <a:spLocks noChangeArrowheads="1"/>
            </p:cNvSpPr>
            <p:nvPr/>
          </p:nvSpPr>
          <p:spPr bwMode="auto">
            <a:xfrm>
              <a:off x="3856" y="4248"/>
              <a:ext cx="144" cy="72"/>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00" name="Rectangle 696"/>
            <p:cNvSpPr>
              <a:spLocks noChangeArrowheads="1"/>
            </p:cNvSpPr>
            <p:nvPr/>
          </p:nvSpPr>
          <p:spPr bwMode="auto">
            <a:xfrm>
              <a:off x="4168" y="4248"/>
              <a:ext cx="144" cy="72"/>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01" name="Rectangle 697"/>
            <p:cNvSpPr>
              <a:spLocks noChangeArrowheads="1"/>
            </p:cNvSpPr>
            <p:nvPr/>
          </p:nvSpPr>
          <p:spPr bwMode="auto">
            <a:xfrm>
              <a:off x="4480" y="4248"/>
              <a:ext cx="144" cy="72"/>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02" name="Rectangle 698"/>
            <p:cNvSpPr>
              <a:spLocks noChangeArrowheads="1"/>
            </p:cNvSpPr>
            <p:nvPr/>
          </p:nvSpPr>
          <p:spPr bwMode="auto">
            <a:xfrm>
              <a:off x="4800" y="4248"/>
              <a:ext cx="144" cy="72"/>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grpSp>
      <p:sp>
        <p:nvSpPr>
          <p:cNvPr id="943803" name="Rectangle 699"/>
          <p:cNvSpPr>
            <a:spLocks noChangeArrowheads="1"/>
          </p:cNvSpPr>
          <p:nvPr/>
        </p:nvSpPr>
        <p:spPr bwMode="auto">
          <a:xfrm rot="-5400000">
            <a:off x="4779963" y="3052763"/>
            <a:ext cx="228600" cy="114300"/>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04" name="Rectangle 700"/>
          <p:cNvSpPr>
            <a:spLocks noChangeArrowheads="1"/>
          </p:cNvSpPr>
          <p:nvPr/>
        </p:nvSpPr>
        <p:spPr bwMode="auto">
          <a:xfrm>
            <a:off x="4889500" y="2590800"/>
            <a:ext cx="228600" cy="114300"/>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05" name="Rectangle 701"/>
          <p:cNvSpPr>
            <a:spLocks noChangeArrowheads="1"/>
          </p:cNvSpPr>
          <p:nvPr/>
        </p:nvSpPr>
        <p:spPr bwMode="auto">
          <a:xfrm rot="-5400000">
            <a:off x="6227763" y="2824163"/>
            <a:ext cx="228600" cy="114300"/>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06" name="Rectangle 702"/>
          <p:cNvSpPr>
            <a:spLocks noChangeArrowheads="1"/>
          </p:cNvSpPr>
          <p:nvPr/>
        </p:nvSpPr>
        <p:spPr bwMode="auto">
          <a:xfrm rot="-4132921">
            <a:off x="2222500" y="3835400"/>
            <a:ext cx="228600" cy="114300"/>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07" name="Rectangle 703"/>
          <p:cNvSpPr>
            <a:spLocks noChangeArrowheads="1"/>
          </p:cNvSpPr>
          <p:nvPr/>
        </p:nvSpPr>
        <p:spPr bwMode="auto">
          <a:xfrm rot="-4132921">
            <a:off x="2400300" y="3371850"/>
            <a:ext cx="228600" cy="114300"/>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grpSp>
        <p:nvGrpSpPr>
          <p:cNvPr id="943188" name="Group 704"/>
          <p:cNvGrpSpPr>
            <a:grpSpLocks/>
          </p:cNvGrpSpPr>
          <p:nvPr/>
        </p:nvGrpSpPr>
        <p:grpSpPr bwMode="auto">
          <a:xfrm rot="-5400000">
            <a:off x="1536700" y="5118100"/>
            <a:ext cx="1219200" cy="114300"/>
            <a:chOff x="3856" y="4248"/>
            <a:chExt cx="768" cy="72"/>
          </a:xfrm>
        </p:grpSpPr>
        <p:sp>
          <p:nvSpPr>
            <p:cNvPr id="943809" name="Rectangle 705"/>
            <p:cNvSpPr>
              <a:spLocks noChangeArrowheads="1"/>
            </p:cNvSpPr>
            <p:nvPr/>
          </p:nvSpPr>
          <p:spPr bwMode="auto">
            <a:xfrm>
              <a:off x="3856" y="4248"/>
              <a:ext cx="144" cy="72"/>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10" name="Rectangle 706"/>
            <p:cNvSpPr>
              <a:spLocks noChangeArrowheads="1"/>
            </p:cNvSpPr>
            <p:nvPr/>
          </p:nvSpPr>
          <p:spPr bwMode="auto">
            <a:xfrm>
              <a:off x="4168" y="4248"/>
              <a:ext cx="144" cy="72"/>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11" name="Rectangle 707"/>
            <p:cNvSpPr>
              <a:spLocks noChangeArrowheads="1"/>
            </p:cNvSpPr>
            <p:nvPr/>
          </p:nvSpPr>
          <p:spPr bwMode="auto">
            <a:xfrm>
              <a:off x="4480" y="4248"/>
              <a:ext cx="144" cy="72"/>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grpSp>
      <p:sp>
        <p:nvSpPr>
          <p:cNvPr id="943812" name="Rectangle 708"/>
          <p:cNvSpPr>
            <a:spLocks noChangeArrowheads="1"/>
          </p:cNvSpPr>
          <p:nvPr/>
        </p:nvSpPr>
        <p:spPr bwMode="auto">
          <a:xfrm>
            <a:off x="1765300" y="5994400"/>
            <a:ext cx="228600" cy="114300"/>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sp>
        <p:nvSpPr>
          <p:cNvPr id="943813" name="Rectangle 709"/>
          <p:cNvSpPr>
            <a:spLocks noChangeArrowheads="1"/>
          </p:cNvSpPr>
          <p:nvPr/>
        </p:nvSpPr>
        <p:spPr bwMode="auto">
          <a:xfrm rot="-5400000">
            <a:off x="1287463" y="6024563"/>
            <a:ext cx="228600" cy="114300"/>
          </a:xfrm>
          <a:prstGeom prst="rect">
            <a:avLst/>
          </a:prstGeom>
          <a:solidFill>
            <a:schemeClr val="accent2"/>
          </a:solidFill>
          <a:ln w="9525">
            <a:noFill/>
            <a:miter lim="800000"/>
            <a:headEnd/>
            <a:tailEnd/>
          </a:ln>
        </p:spPr>
        <p:txBody>
          <a:bodyPr wrap="none" anchor="ctr">
            <a:prstTxWarp prst="textNoShape">
              <a:avLst/>
            </a:prstTxWarp>
          </a:bodyPr>
          <a:lstStyle/>
          <a:p>
            <a:endParaRPr lang="nn-NO"/>
          </a:p>
        </p:txBody>
      </p:sp>
      <p:grpSp>
        <p:nvGrpSpPr>
          <p:cNvPr id="943194" name="Group 710"/>
          <p:cNvGrpSpPr>
            <a:grpSpLocks/>
          </p:cNvGrpSpPr>
          <p:nvPr/>
        </p:nvGrpSpPr>
        <p:grpSpPr bwMode="auto">
          <a:xfrm>
            <a:off x="4748213" y="6319838"/>
            <a:ext cx="2279650" cy="423862"/>
            <a:chOff x="1024" y="4405"/>
            <a:chExt cx="1436" cy="347"/>
          </a:xfrm>
        </p:grpSpPr>
        <p:sp>
          <p:nvSpPr>
            <p:cNvPr id="943815" name="Rectangle 711"/>
            <p:cNvSpPr>
              <a:spLocks noChangeArrowheads="1"/>
            </p:cNvSpPr>
            <p:nvPr/>
          </p:nvSpPr>
          <p:spPr bwMode="auto">
            <a:xfrm>
              <a:off x="1024" y="4408"/>
              <a:ext cx="1416" cy="344"/>
            </a:xfrm>
            <a:prstGeom prst="rect">
              <a:avLst/>
            </a:prstGeom>
            <a:solidFill>
              <a:srgbClr val="FFDFFF"/>
            </a:solidFill>
            <a:ln w="25400">
              <a:solidFill>
                <a:srgbClr val="FF0000"/>
              </a:solidFill>
              <a:miter lim="800000"/>
              <a:headEnd/>
              <a:tailEnd/>
            </a:ln>
          </p:spPr>
          <p:txBody>
            <a:bodyPr wrap="none" anchor="ctr">
              <a:prstTxWarp prst="textNoShape">
                <a:avLst/>
              </a:prstTxWarp>
            </a:bodyPr>
            <a:lstStyle/>
            <a:p>
              <a:endParaRPr lang="nn-NO"/>
            </a:p>
          </p:txBody>
        </p:sp>
        <p:sp>
          <p:nvSpPr>
            <p:cNvPr id="943816" name="Text Box 712"/>
            <p:cNvSpPr txBox="1">
              <a:spLocks noChangeArrowheads="1"/>
            </p:cNvSpPr>
            <p:nvPr/>
          </p:nvSpPr>
          <p:spPr bwMode="auto">
            <a:xfrm>
              <a:off x="1941" y="4480"/>
              <a:ext cx="313" cy="225"/>
            </a:xfrm>
            <a:prstGeom prst="rect">
              <a:avLst/>
            </a:prstGeom>
            <a:noFill/>
            <a:ln w="9525">
              <a:noFill/>
              <a:miter lim="800000"/>
              <a:headEnd/>
              <a:tailEnd/>
            </a:ln>
          </p:spPr>
          <p:txBody>
            <a:bodyPr wrap="none">
              <a:prstTxWarp prst="textNoShape">
                <a:avLst/>
              </a:prstTxWarp>
              <a:spAutoFit/>
            </a:bodyPr>
            <a:lstStyle/>
            <a:p>
              <a:r>
                <a:rPr lang="nb-NO" sz="1200" b="1">
                  <a:solidFill>
                    <a:srgbClr val="FF0000"/>
                  </a:solidFill>
                </a:rPr>
                <a:t>FRA</a:t>
              </a:r>
            </a:p>
          </p:txBody>
        </p:sp>
        <p:sp>
          <p:nvSpPr>
            <p:cNvPr id="943817" name="Text Box 713"/>
            <p:cNvSpPr txBox="1">
              <a:spLocks noChangeArrowheads="1"/>
            </p:cNvSpPr>
            <p:nvPr/>
          </p:nvSpPr>
          <p:spPr bwMode="auto">
            <a:xfrm>
              <a:off x="2200" y="4480"/>
              <a:ext cx="260" cy="225"/>
            </a:xfrm>
            <a:prstGeom prst="rect">
              <a:avLst/>
            </a:prstGeom>
            <a:noFill/>
            <a:ln w="9525">
              <a:noFill/>
              <a:miter lim="800000"/>
              <a:headEnd/>
              <a:tailEnd/>
            </a:ln>
          </p:spPr>
          <p:txBody>
            <a:bodyPr wrap="none">
              <a:prstTxWarp prst="textNoShape">
                <a:avLst/>
              </a:prstTxWarp>
              <a:spAutoFit/>
            </a:bodyPr>
            <a:lstStyle/>
            <a:p>
              <a:r>
                <a:rPr lang="nb-NO" sz="1200" b="1">
                  <a:solidFill>
                    <a:srgbClr val="0000FF"/>
                  </a:solidFill>
                </a:rPr>
                <a:t>TIL</a:t>
              </a:r>
            </a:p>
          </p:txBody>
        </p:sp>
        <p:sp>
          <p:nvSpPr>
            <p:cNvPr id="943818" name="Text Box 714"/>
            <p:cNvSpPr txBox="1">
              <a:spLocks noChangeArrowheads="1"/>
            </p:cNvSpPr>
            <p:nvPr/>
          </p:nvSpPr>
          <p:spPr bwMode="auto">
            <a:xfrm>
              <a:off x="1240" y="4480"/>
              <a:ext cx="383" cy="225"/>
            </a:xfrm>
            <a:prstGeom prst="rect">
              <a:avLst/>
            </a:prstGeom>
            <a:noFill/>
            <a:ln w="9525">
              <a:noFill/>
              <a:miter lim="800000"/>
              <a:headEnd/>
              <a:tailEnd/>
            </a:ln>
          </p:spPr>
          <p:txBody>
            <a:bodyPr wrap="none">
              <a:prstTxWarp prst="textNoShape">
                <a:avLst/>
              </a:prstTxWarp>
              <a:spAutoFit/>
            </a:bodyPr>
            <a:lstStyle/>
            <a:p>
              <a:r>
                <a:rPr lang="nb-NO" sz="1200" b="1">
                  <a:solidFill>
                    <a:schemeClr val="bg1"/>
                  </a:solidFill>
                </a:rPr>
                <a:t>DATA</a:t>
              </a:r>
            </a:p>
          </p:txBody>
        </p:sp>
        <p:sp>
          <p:nvSpPr>
            <p:cNvPr id="943819" name="Line 715"/>
            <p:cNvSpPr>
              <a:spLocks noChangeShapeType="1"/>
            </p:cNvSpPr>
            <p:nvPr/>
          </p:nvSpPr>
          <p:spPr bwMode="auto">
            <a:xfrm>
              <a:off x="2214" y="4405"/>
              <a:ext cx="0" cy="344"/>
            </a:xfrm>
            <a:prstGeom prst="line">
              <a:avLst/>
            </a:prstGeom>
            <a:noFill/>
            <a:ln w="25400">
              <a:solidFill>
                <a:srgbClr val="FF0000"/>
              </a:solidFill>
              <a:round/>
              <a:headEnd/>
              <a:tailEnd/>
            </a:ln>
          </p:spPr>
          <p:txBody>
            <a:bodyPr wrap="none" anchor="ctr">
              <a:prstTxWarp prst="textNoShape">
                <a:avLst/>
              </a:prstTxWarp>
            </a:bodyPr>
            <a:lstStyle/>
            <a:p>
              <a:endParaRPr lang="nn-NO"/>
            </a:p>
          </p:txBody>
        </p:sp>
        <p:sp>
          <p:nvSpPr>
            <p:cNvPr id="943820" name="Line 716"/>
            <p:cNvSpPr>
              <a:spLocks noChangeShapeType="1"/>
            </p:cNvSpPr>
            <p:nvPr/>
          </p:nvSpPr>
          <p:spPr bwMode="auto">
            <a:xfrm>
              <a:off x="1987" y="4405"/>
              <a:ext cx="0" cy="344"/>
            </a:xfrm>
            <a:prstGeom prst="line">
              <a:avLst/>
            </a:prstGeom>
            <a:noFill/>
            <a:ln w="25400">
              <a:solidFill>
                <a:srgbClr val="FF0000"/>
              </a:solidFill>
              <a:round/>
              <a:headEnd/>
              <a:tailEnd/>
            </a:ln>
          </p:spPr>
          <p:txBody>
            <a:bodyPr wrap="none" anchor="ctr">
              <a:prstTxWarp prst="textNoShape">
                <a:avLst/>
              </a:prstTxWarp>
            </a:bodyPr>
            <a:lstStyle/>
            <a:p>
              <a:endParaRPr lang="nn-NO"/>
            </a:p>
          </p:txBody>
        </p:sp>
      </p:grpSp>
      <p:sp>
        <p:nvSpPr>
          <p:cNvPr id="943821" name="Text Box 717"/>
          <p:cNvSpPr txBox="1">
            <a:spLocks noChangeArrowheads="1"/>
          </p:cNvSpPr>
          <p:nvPr/>
        </p:nvSpPr>
        <p:spPr bwMode="auto">
          <a:xfrm>
            <a:off x="3670300" y="6400800"/>
            <a:ext cx="1116013" cy="274638"/>
          </a:xfrm>
          <a:prstGeom prst="rect">
            <a:avLst/>
          </a:prstGeom>
          <a:noFill/>
          <a:ln w="9525">
            <a:noFill/>
            <a:miter lim="800000"/>
            <a:headEnd/>
            <a:tailEnd/>
          </a:ln>
        </p:spPr>
        <p:txBody>
          <a:bodyPr wrap="none">
            <a:prstTxWarp prst="textNoShape">
              <a:avLst/>
            </a:prstTxWarp>
            <a:spAutoFit/>
          </a:bodyPr>
          <a:lstStyle/>
          <a:p>
            <a:r>
              <a:rPr lang="nb-NO" sz="1200" b="1">
                <a:solidFill>
                  <a:schemeClr val="bg1"/>
                </a:solidFill>
              </a:rPr>
              <a:t>IP-datagram:</a:t>
            </a:r>
          </a:p>
        </p:txBody>
      </p:sp>
      <p:sp>
        <p:nvSpPr>
          <p:cNvPr id="943822" name="Line 718"/>
          <p:cNvSpPr>
            <a:spLocks noChangeShapeType="1"/>
          </p:cNvSpPr>
          <p:nvPr/>
        </p:nvSpPr>
        <p:spPr bwMode="auto">
          <a:xfrm flipH="1">
            <a:off x="4813300" y="4356100"/>
            <a:ext cx="2273300" cy="1917700"/>
          </a:xfrm>
          <a:prstGeom prst="line">
            <a:avLst/>
          </a:prstGeom>
          <a:noFill/>
          <a:ln w="9525" cap="rnd">
            <a:solidFill>
              <a:srgbClr val="FF0000"/>
            </a:solidFill>
            <a:prstDash val="sysDot"/>
            <a:round/>
            <a:headEnd/>
            <a:tailEnd type="triangle" w="med" len="med"/>
          </a:ln>
        </p:spPr>
        <p:txBody>
          <a:bodyPr wrap="none" anchor="ctr">
            <a:prstTxWarp prst="textNoShape">
              <a:avLst/>
            </a:prstTxWarp>
          </a:bodyPr>
          <a:lstStyle/>
          <a:p>
            <a:endParaRPr lang="nn-NO"/>
          </a:p>
        </p:txBody>
      </p:sp>
      <p:sp>
        <p:nvSpPr>
          <p:cNvPr id="943823" name="Line 719"/>
          <p:cNvSpPr>
            <a:spLocks noChangeShapeType="1"/>
          </p:cNvSpPr>
          <p:nvPr/>
        </p:nvSpPr>
        <p:spPr bwMode="auto">
          <a:xfrm flipH="1">
            <a:off x="7010400" y="4572000"/>
            <a:ext cx="165100" cy="1727200"/>
          </a:xfrm>
          <a:prstGeom prst="line">
            <a:avLst/>
          </a:prstGeom>
          <a:noFill/>
          <a:ln w="9525" cap="rnd">
            <a:solidFill>
              <a:srgbClr val="FF0000"/>
            </a:solidFill>
            <a:prstDash val="sysDot"/>
            <a:round/>
            <a:headEnd/>
            <a:tailEnd type="triangle" w="med" len="med"/>
          </a:ln>
        </p:spPr>
        <p:txBody>
          <a:bodyPr wrap="none" anchor="ctr">
            <a:prstTxWarp prst="textNoShape">
              <a:avLst/>
            </a:prstTxWarp>
          </a:bodyPr>
          <a:lstStyle/>
          <a:p>
            <a:endParaRPr lang="nn-NO"/>
          </a:p>
        </p:txBody>
      </p:sp>
      <p:sp>
        <p:nvSpPr>
          <p:cNvPr id="943824" name="Line 720"/>
          <p:cNvSpPr>
            <a:spLocks noChangeShapeType="1"/>
          </p:cNvSpPr>
          <p:nvPr/>
        </p:nvSpPr>
        <p:spPr bwMode="auto">
          <a:xfrm>
            <a:off x="419100" y="3340100"/>
            <a:ext cx="4279900" cy="2921000"/>
          </a:xfrm>
          <a:prstGeom prst="line">
            <a:avLst/>
          </a:prstGeom>
          <a:noFill/>
          <a:ln w="9525" cap="rnd">
            <a:solidFill>
              <a:srgbClr val="FF0000"/>
            </a:solidFill>
            <a:prstDash val="sysDot"/>
            <a:round/>
            <a:headEnd/>
            <a:tailEnd type="triangle" w="med" len="med"/>
          </a:ln>
        </p:spPr>
        <p:txBody>
          <a:bodyPr wrap="none" anchor="ctr">
            <a:prstTxWarp prst="textNoShape">
              <a:avLst/>
            </a:prstTxWarp>
          </a:bodyPr>
          <a:lstStyle/>
          <a:p>
            <a:endParaRPr lang="nn-NO"/>
          </a:p>
        </p:txBody>
      </p:sp>
      <p:sp>
        <p:nvSpPr>
          <p:cNvPr id="943825" name="Line 721"/>
          <p:cNvSpPr>
            <a:spLocks noChangeShapeType="1"/>
          </p:cNvSpPr>
          <p:nvPr/>
        </p:nvSpPr>
        <p:spPr bwMode="auto">
          <a:xfrm>
            <a:off x="406400" y="3162300"/>
            <a:ext cx="6578600" cy="3098800"/>
          </a:xfrm>
          <a:prstGeom prst="line">
            <a:avLst/>
          </a:prstGeom>
          <a:noFill/>
          <a:ln w="9525" cap="rnd">
            <a:solidFill>
              <a:srgbClr val="FF0000"/>
            </a:solidFill>
            <a:prstDash val="sysDot"/>
            <a:round/>
            <a:headEnd/>
            <a:tailEnd type="triangle" w="med" len="med"/>
          </a:ln>
        </p:spPr>
        <p:txBody>
          <a:bodyPr wrap="none" anchor="ctr">
            <a:prstTxWarp prst="textNoShape">
              <a:avLst/>
            </a:prstTxWarp>
          </a:bodyPr>
          <a:lstStyle/>
          <a:p>
            <a:endParaRPr lang="nn-NO"/>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Plassholder for lysbildenummer 5"/>
          <p:cNvSpPr>
            <a:spLocks noGrp="1"/>
          </p:cNvSpPr>
          <p:nvPr>
            <p:ph type="sldNum" sz="quarter" idx="12"/>
          </p:nvPr>
        </p:nvSpPr>
        <p:spPr/>
        <p:txBody>
          <a:bodyPr/>
          <a:lstStyle/>
          <a:p>
            <a:fld id="{8937893E-2B0B-9649-B22F-FEFB758AEC22}" type="slidenum">
              <a:rPr lang="en-US"/>
              <a:pPr/>
              <a:t>11</a:t>
            </a:fld>
            <a:endParaRPr lang="en-US"/>
          </a:p>
        </p:txBody>
      </p:sp>
      <p:sp>
        <p:nvSpPr>
          <p:cNvPr id="942082" name="Rectangle 2"/>
          <p:cNvSpPr>
            <a:spLocks noGrp="1" noChangeArrowheads="1"/>
          </p:cNvSpPr>
          <p:nvPr>
            <p:ph type="title"/>
          </p:nvPr>
        </p:nvSpPr>
        <p:spPr/>
        <p:txBody>
          <a:bodyPr/>
          <a:lstStyle/>
          <a:p>
            <a:r>
              <a:rPr lang="nb-NO" dirty="0" err="1" smtClean="0"/>
              <a:t>TCP</a:t>
            </a:r>
            <a:r>
              <a:rPr lang="nb-NO" dirty="0" err="1"/>
              <a:t>/IP-stakken</a:t>
            </a:r>
            <a:endParaRPr lang="en-US" dirty="0"/>
          </a:p>
        </p:txBody>
      </p:sp>
      <p:sp>
        <p:nvSpPr>
          <p:cNvPr id="942083" name="Rectangle 3"/>
          <p:cNvSpPr>
            <a:spLocks noGrp="1" noChangeArrowheads="1"/>
          </p:cNvSpPr>
          <p:nvPr>
            <p:ph type="body" idx="1"/>
          </p:nvPr>
        </p:nvSpPr>
        <p:spPr/>
        <p:txBody>
          <a:bodyPr/>
          <a:lstStyle/>
          <a:p>
            <a:r>
              <a:rPr lang="nb-NO"/>
              <a:t>TCP/IP-stakken</a:t>
            </a:r>
          </a:p>
          <a:p>
            <a:endParaRPr lang="en-US"/>
          </a:p>
        </p:txBody>
      </p:sp>
      <p:pic>
        <p:nvPicPr>
          <p:cNvPr id="942084" name="Picture 4"/>
          <p:cNvPicPr>
            <a:picLocks noChangeAspect="1" noChangeArrowheads="1"/>
          </p:cNvPicPr>
          <p:nvPr/>
        </p:nvPicPr>
        <p:blipFill>
          <a:blip r:embed="rId2"/>
          <a:srcRect/>
          <a:stretch>
            <a:fillRect/>
          </a:stretch>
        </p:blipFill>
        <p:spPr bwMode="auto">
          <a:xfrm>
            <a:off x="4508500" y="2128838"/>
            <a:ext cx="3430588" cy="1949450"/>
          </a:xfrm>
          <a:prstGeom prst="rect">
            <a:avLst/>
          </a:prstGeom>
          <a:noFill/>
          <a:ln w="9525">
            <a:noFill/>
            <a:miter lim="800000"/>
            <a:headEnd/>
            <a:tailEnd/>
          </a:ln>
          <a:effectLst/>
        </p:spPr>
      </p:pic>
      <p:pic>
        <p:nvPicPr>
          <p:cNvPr id="942085" name="Picture 5"/>
          <p:cNvPicPr>
            <a:picLocks noChangeAspect="1" noChangeArrowheads="1"/>
          </p:cNvPicPr>
          <p:nvPr/>
        </p:nvPicPr>
        <p:blipFill>
          <a:blip r:embed="rId3"/>
          <a:srcRect/>
          <a:stretch>
            <a:fillRect/>
          </a:stretch>
        </p:blipFill>
        <p:spPr bwMode="auto">
          <a:xfrm>
            <a:off x="2684463" y="4586288"/>
            <a:ext cx="5357812" cy="1957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Plassholder for lysbildenummer 5"/>
          <p:cNvSpPr>
            <a:spLocks noGrp="1"/>
          </p:cNvSpPr>
          <p:nvPr>
            <p:ph type="sldNum" sz="quarter" idx="12"/>
          </p:nvPr>
        </p:nvSpPr>
        <p:spPr/>
        <p:txBody>
          <a:bodyPr/>
          <a:lstStyle/>
          <a:p>
            <a:fld id="{3E03DC15-E6FA-F143-91EC-C8FA356B4E1A}" type="slidenum">
              <a:rPr lang="en-US"/>
              <a:pPr/>
              <a:t>12</a:t>
            </a:fld>
            <a:endParaRPr lang="en-US"/>
          </a:p>
        </p:txBody>
      </p:sp>
      <p:sp>
        <p:nvSpPr>
          <p:cNvPr id="950274" name="Rectangle 2"/>
          <p:cNvSpPr>
            <a:spLocks noGrp="1" noChangeArrowheads="1"/>
          </p:cNvSpPr>
          <p:nvPr>
            <p:ph type="title"/>
          </p:nvPr>
        </p:nvSpPr>
        <p:spPr/>
        <p:txBody>
          <a:bodyPr/>
          <a:lstStyle/>
          <a:p>
            <a:r>
              <a:rPr lang="nb-NO" sz="3600" dirty="0" err="1" smtClean="0"/>
              <a:t>UDP</a:t>
            </a:r>
            <a:r>
              <a:rPr lang="nb-NO" sz="3600" dirty="0" err="1"/>
              <a:t>-pakker</a:t>
            </a:r>
            <a:r>
              <a:rPr lang="nb-NO" sz="3600" dirty="0"/>
              <a:t> (</a:t>
            </a:r>
            <a:r>
              <a:rPr lang="nb-NO" sz="3600" dirty="0" err="1"/>
              <a:t>Layer</a:t>
            </a:r>
            <a:r>
              <a:rPr lang="nb-NO" sz="3600" dirty="0"/>
              <a:t> 4)</a:t>
            </a:r>
            <a:endParaRPr lang="en-US" sz="3600" dirty="0"/>
          </a:p>
        </p:txBody>
      </p:sp>
      <p:sp>
        <p:nvSpPr>
          <p:cNvPr id="950275" name="Rectangle 3"/>
          <p:cNvSpPr>
            <a:spLocks noGrp="1" noChangeArrowheads="1"/>
          </p:cNvSpPr>
          <p:nvPr>
            <p:ph type="body" idx="1"/>
          </p:nvPr>
        </p:nvSpPr>
        <p:spPr/>
        <p:txBody>
          <a:bodyPr/>
          <a:lstStyle/>
          <a:p>
            <a:r>
              <a:rPr lang="nb-NO"/>
              <a:t>Port: heltall som identifiserer hvilket av tjenerprogrammene på tjenermaskinen som skal ha datapakken</a:t>
            </a:r>
          </a:p>
          <a:p>
            <a:r>
              <a:rPr lang="nb-NO"/>
              <a:t>Eksempel på data: DNS-spørring, videostream</a:t>
            </a:r>
          </a:p>
          <a:p>
            <a:r>
              <a:rPr lang="nb-NO"/>
              <a:t>Koblingsfri</a:t>
            </a:r>
            <a:endParaRPr lang="en-US"/>
          </a:p>
        </p:txBody>
      </p:sp>
      <p:pic>
        <p:nvPicPr>
          <p:cNvPr id="950276" name="Picture 4"/>
          <p:cNvPicPr>
            <a:picLocks noChangeAspect="1" noChangeArrowheads="1"/>
          </p:cNvPicPr>
          <p:nvPr/>
        </p:nvPicPr>
        <p:blipFill>
          <a:blip r:embed="rId2"/>
          <a:srcRect/>
          <a:stretch>
            <a:fillRect/>
          </a:stretch>
        </p:blipFill>
        <p:spPr bwMode="auto">
          <a:xfrm>
            <a:off x="2151063" y="5219700"/>
            <a:ext cx="5751512" cy="148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Plassholder for lysbildenummer 5"/>
          <p:cNvSpPr>
            <a:spLocks noGrp="1"/>
          </p:cNvSpPr>
          <p:nvPr>
            <p:ph type="sldNum" sz="quarter" idx="12"/>
          </p:nvPr>
        </p:nvSpPr>
        <p:spPr/>
        <p:txBody>
          <a:bodyPr/>
          <a:lstStyle/>
          <a:p>
            <a:fld id="{7C7729B9-72E8-3447-960B-8402EFC5A7E0}" type="slidenum">
              <a:rPr lang="en-US"/>
              <a:pPr/>
              <a:t>13</a:t>
            </a:fld>
            <a:endParaRPr lang="en-US"/>
          </a:p>
        </p:txBody>
      </p:sp>
      <p:sp>
        <p:nvSpPr>
          <p:cNvPr id="952322" name="Rectangle 2"/>
          <p:cNvSpPr>
            <a:spLocks noGrp="1" noChangeArrowheads="1"/>
          </p:cNvSpPr>
          <p:nvPr>
            <p:ph type="title"/>
          </p:nvPr>
        </p:nvSpPr>
        <p:spPr/>
        <p:txBody>
          <a:bodyPr/>
          <a:lstStyle/>
          <a:p>
            <a:r>
              <a:rPr lang="nb-NO" sz="3600" dirty="0" err="1" smtClean="0"/>
              <a:t>TCP</a:t>
            </a:r>
            <a:r>
              <a:rPr lang="nb-NO" sz="3600" dirty="0" err="1"/>
              <a:t>-segmenter</a:t>
            </a:r>
            <a:r>
              <a:rPr lang="nb-NO" sz="3600" dirty="0"/>
              <a:t/>
            </a:r>
            <a:br>
              <a:rPr lang="nb-NO" sz="3600" dirty="0"/>
            </a:br>
            <a:r>
              <a:rPr lang="nb-NO" sz="3600" dirty="0"/>
              <a:t>(</a:t>
            </a:r>
            <a:r>
              <a:rPr lang="nb-NO" sz="3600" dirty="0" err="1"/>
              <a:t>Layer</a:t>
            </a:r>
            <a:r>
              <a:rPr lang="nb-NO" sz="3600" dirty="0"/>
              <a:t> 4)</a:t>
            </a:r>
            <a:endParaRPr lang="en-US" sz="3600" dirty="0"/>
          </a:p>
        </p:txBody>
      </p:sp>
      <p:sp>
        <p:nvSpPr>
          <p:cNvPr id="952323" name="Rectangle 3"/>
          <p:cNvSpPr>
            <a:spLocks noGrp="1" noChangeArrowheads="1"/>
          </p:cNvSpPr>
          <p:nvPr>
            <p:ph type="body" idx="1"/>
          </p:nvPr>
        </p:nvSpPr>
        <p:spPr>
          <a:xfrm>
            <a:off x="381000" y="1828800"/>
            <a:ext cx="8382000" cy="2173288"/>
          </a:xfrm>
        </p:spPr>
        <p:txBody>
          <a:bodyPr/>
          <a:lstStyle/>
          <a:p>
            <a:pPr>
              <a:lnSpc>
                <a:spcPct val="90000"/>
              </a:lnSpc>
            </a:pPr>
            <a:r>
              <a:rPr lang="nb-NO" sz="2400" dirty="0" err="1"/>
              <a:t>SEQ/ACK-number</a:t>
            </a:r>
            <a:r>
              <a:rPr lang="nb-NO" sz="2400" dirty="0"/>
              <a:t>: holder styr på at alle segmenter kommer fram og settes sammen i riktig rekkefølge</a:t>
            </a:r>
          </a:p>
          <a:p>
            <a:pPr>
              <a:lnSpc>
                <a:spcPct val="90000"/>
              </a:lnSpc>
            </a:pPr>
            <a:r>
              <a:rPr lang="nb-NO" sz="2400" dirty="0"/>
              <a:t>Eksempel på data: HTTP-spørring,</a:t>
            </a:r>
            <a:r>
              <a:rPr lang="nb-NO" sz="2400" dirty="0" smtClean="0"/>
              <a:t> FTP, SMTP, POP, </a:t>
            </a:r>
            <a:r>
              <a:rPr lang="nb-NO" sz="2400" dirty="0" smtClean="0"/>
              <a:t>…</a:t>
            </a:r>
            <a:endParaRPr lang="nb-NO" sz="2400" dirty="0" smtClean="0"/>
          </a:p>
          <a:p>
            <a:pPr>
              <a:lnSpc>
                <a:spcPct val="90000"/>
              </a:lnSpc>
            </a:pPr>
            <a:r>
              <a:rPr lang="nb-NO" sz="2400" dirty="0"/>
              <a:t>”progressive </a:t>
            </a:r>
            <a:r>
              <a:rPr lang="nb-NO" sz="2400" dirty="0" err="1"/>
              <a:t>download</a:t>
            </a:r>
            <a:r>
              <a:rPr lang="nb-NO" sz="2400" dirty="0"/>
              <a:t>”</a:t>
            </a:r>
          </a:p>
          <a:p>
            <a:pPr>
              <a:lnSpc>
                <a:spcPct val="90000"/>
              </a:lnSpc>
            </a:pPr>
            <a:r>
              <a:rPr lang="nb-NO" sz="2400" dirty="0"/>
              <a:t>Koblingsorientert</a:t>
            </a:r>
            <a:endParaRPr lang="en-US" sz="2400" dirty="0"/>
          </a:p>
        </p:txBody>
      </p:sp>
      <p:pic>
        <p:nvPicPr>
          <p:cNvPr id="952324" name="Picture 4"/>
          <p:cNvPicPr>
            <a:picLocks noChangeAspect="1" noChangeArrowheads="1"/>
          </p:cNvPicPr>
          <p:nvPr/>
        </p:nvPicPr>
        <p:blipFill>
          <a:blip r:embed="rId2"/>
          <a:srcRect/>
          <a:stretch>
            <a:fillRect/>
          </a:stretch>
        </p:blipFill>
        <p:spPr bwMode="auto">
          <a:xfrm>
            <a:off x="1546225" y="4013200"/>
            <a:ext cx="6376988" cy="279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Plassholder for lysbildenummer 5"/>
          <p:cNvSpPr>
            <a:spLocks noGrp="1"/>
          </p:cNvSpPr>
          <p:nvPr>
            <p:ph type="sldNum" sz="quarter" idx="12"/>
          </p:nvPr>
        </p:nvSpPr>
        <p:spPr/>
        <p:txBody>
          <a:bodyPr/>
          <a:lstStyle/>
          <a:p>
            <a:fld id="{8829A3B5-7C38-AE4B-865F-2B2B03FB69F4}" type="slidenum">
              <a:rPr lang="en-US"/>
              <a:pPr/>
              <a:t>14</a:t>
            </a:fld>
            <a:endParaRPr lang="en-US"/>
          </a:p>
        </p:txBody>
      </p:sp>
      <p:sp>
        <p:nvSpPr>
          <p:cNvPr id="949250" name="Rectangle 2"/>
          <p:cNvSpPr>
            <a:spLocks noGrp="1" noChangeArrowheads="1"/>
          </p:cNvSpPr>
          <p:nvPr>
            <p:ph type="title"/>
          </p:nvPr>
        </p:nvSpPr>
        <p:spPr/>
        <p:txBody>
          <a:bodyPr/>
          <a:lstStyle/>
          <a:p>
            <a:r>
              <a:rPr lang="nb-NO" sz="3600" dirty="0" err="1" smtClean="0"/>
              <a:t>IP</a:t>
            </a:r>
            <a:r>
              <a:rPr lang="nb-NO" sz="3600" dirty="0" err="1"/>
              <a:t>-datagram</a:t>
            </a:r>
            <a:r>
              <a:rPr lang="nb-NO" sz="3600" dirty="0"/>
              <a:t> (</a:t>
            </a:r>
            <a:r>
              <a:rPr lang="nb-NO" sz="3600" dirty="0" err="1"/>
              <a:t>Layer</a:t>
            </a:r>
            <a:r>
              <a:rPr lang="nb-NO" sz="3600" dirty="0"/>
              <a:t> 3)</a:t>
            </a:r>
            <a:endParaRPr lang="en-US" sz="3600" dirty="0"/>
          </a:p>
        </p:txBody>
      </p:sp>
      <p:sp>
        <p:nvSpPr>
          <p:cNvPr id="949251" name="Rectangle 3"/>
          <p:cNvSpPr>
            <a:spLocks noGrp="1" noChangeArrowheads="1"/>
          </p:cNvSpPr>
          <p:nvPr>
            <p:ph type="body" idx="1"/>
          </p:nvPr>
        </p:nvSpPr>
        <p:spPr/>
        <p:txBody>
          <a:bodyPr/>
          <a:lstStyle/>
          <a:p>
            <a:r>
              <a:rPr lang="nb-NO" dirty="0"/>
              <a:t>”</a:t>
            </a:r>
            <a:r>
              <a:rPr lang="nb-NO" dirty="0" err="1"/>
              <a:t>Address</a:t>
            </a:r>
            <a:r>
              <a:rPr lang="nb-NO" dirty="0"/>
              <a:t>”: </a:t>
            </a:r>
            <a:r>
              <a:rPr lang="nb-NO" dirty="0" err="1"/>
              <a:t>IP-adresser</a:t>
            </a:r>
            <a:endParaRPr lang="en-US" dirty="0"/>
          </a:p>
          <a:p>
            <a:r>
              <a:rPr lang="nb-NO" dirty="0"/>
              <a:t>Eksempel på data: </a:t>
            </a:r>
            <a:r>
              <a:rPr lang="nb-NO" dirty="0" err="1"/>
              <a:t>TCP-segment</a:t>
            </a:r>
            <a:r>
              <a:rPr lang="nb-NO" dirty="0"/>
              <a:t> eller </a:t>
            </a:r>
            <a:r>
              <a:rPr lang="nb-NO" dirty="0" err="1"/>
              <a:t>UDP-pakke</a:t>
            </a:r>
            <a:endParaRPr lang="nb-NO" dirty="0"/>
          </a:p>
        </p:txBody>
      </p:sp>
      <p:pic>
        <p:nvPicPr>
          <p:cNvPr id="949252" name="Picture 4"/>
          <p:cNvPicPr>
            <a:picLocks noChangeAspect="1" noChangeArrowheads="1"/>
          </p:cNvPicPr>
          <p:nvPr/>
        </p:nvPicPr>
        <p:blipFill>
          <a:blip r:embed="rId2"/>
          <a:srcRect/>
          <a:stretch>
            <a:fillRect/>
          </a:stretch>
        </p:blipFill>
        <p:spPr bwMode="auto">
          <a:xfrm>
            <a:off x="1657350" y="3716338"/>
            <a:ext cx="6451600" cy="2970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Plassholder for lysbildenummer 5"/>
          <p:cNvSpPr>
            <a:spLocks noGrp="1"/>
          </p:cNvSpPr>
          <p:nvPr>
            <p:ph type="sldNum" sz="quarter" idx="12"/>
          </p:nvPr>
        </p:nvSpPr>
        <p:spPr/>
        <p:txBody>
          <a:bodyPr/>
          <a:lstStyle/>
          <a:p>
            <a:fld id="{7001F2D6-360B-274C-9335-40CEFA6D4E2B}" type="slidenum">
              <a:rPr lang="en-US"/>
              <a:pPr/>
              <a:t>15</a:t>
            </a:fld>
            <a:endParaRPr lang="en-US"/>
          </a:p>
        </p:txBody>
      </p:sp>
      <p:sp>
        <p:nvSpPr>
          <p:cNvPr id="948226" name="Rectangle 2"/>
          <p:cNvSpPr>
            <a:spLocks noGrp="1" noChangeArrowheads="1"/>
          </p:cNvSpPr>
          <p:nvPr>
            <p:ph type="title"/>
          </p:nvPr>
        </p:nvSpPr>
        <p:spPr/>
        <p:txBody>
          <a:bodyPr/>
          <a:lstStyle/>
          <a:p>
            <a:r>
              <a:rPr lang="nb-NO" sz="3600" dirty="0" smtClean="0"/>
              <a:t>Nettverksrammer </a:t>
            </a:r>
            <a:r>
              <a:rPr lang="nb-NO" sz="3600" dirty="0"/>
              <a:t>på felles medium (</a:t>
            </a:r>
            <a:r>
              <a:rPr lang="nb-NO" sz="3600" dirty="0" err="1"/>
              <a:t>Layer</a:t>
            </a:r>
            <a:r>
              <a:rPr lang="nb-NO" sz="3600" dirty="0"/>
              <a:t> 2)</a:t>
            </a:r>
            <a:endParaRPr lang="en-US" sz="3600" dirty="0"/>
          </a:p>
        </p:txBody>
      </p:sp>
      <p:sp>
        <p:nvSpPr>
          <p:cNvPr id="948227" name="Rectangle 3"/>
          <p:cNvSpPr>
            <a:spLocks noGrp="1" noChangeArrowheads="1"/>
          </p:cNvSpPr>
          <p:nvPr>
            <p:ph type="body" idx="1"/>
          </p:nvPr>
        </p:nvSpPr>
        <p:spPr/>
        <p:txBody>
          <a:bodyPr/>
          <a:lstStyle/>
          <a:p>
            <a:r>
              <a:rPr lang="nb-NO"/>
              <a:t>Eksempel på rammeformat: Ethernet</a:t>
            </a:r>
          </a:p>
          <a:p>
            <a:r>
              <a:rPr lang="nb-NO"/>
              <a:t>”Address”: MAC-adresser på nettverkskort</a:t>
            </a:r>
          </a:p>
          <a:p>
            <a:r>
              <a:rPr lang="nb-NO"/>
              <a:t>Eksempel på ”Payload”: IP-datagram</a:t>
            </a:r>
            <a:endParaRPr lang="en-US"/>
          </a:p>
        </p:txBody>
      </p:sp>
      <p:pic>
        <p:nvPicPr>
          <p:cNvPr id="948228" name="Picture 4"/>
          <p:cNvPicPr>
            <a:picLocks noChangeAspect="1" noChangeArrowheads="1"/>
          </p:cNvPicPr>
          <p:nvPr/>
        </p:nvPicPr>
        <p:blipFill>
          <a:blip r:embed="rId2"/>
          <a:srcRect/>
          <a:stretch>
            <a:fillRect/>
          </a:stretch>
        </p:blipFill>
        <p:spPr bwMode="auto">
          <a:xfrm>
            <a:off x="703263" y="4498975"/>
            <a:ext cx="7750175" cy="163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Plassholder for lysbildenummer 5"/>
          <p:cNvSpPr>
            <a:spLocks noGrp="1"/>
          </p:cNvSpPr>
          <p:nvPr>
            <p:ph type="sldNum" sz="quarter" idx="12"/>
          </p:nvPr>
        </p:nvSpPr>
        <p:spPr/>
        <p:txBody>
          <a:bodyPr/>
          <a:lstStyle/>
          <a:p>
            <a:fld id="{C901624D-2E0A-0741-9D5B-5FA10271636B}" type="slidenum">
              <a:rPr lang="en-US"/>
              <a:pPr/>
              <a:t>16</a:t>
            </a:fld>
            <a:endParaRPr lang="en-US"/>
          </a:p>
        </p:txBody>
      </p:sp>
      <p:sp>
        <p:nvSpPr>
          <p:cNvPr id="947202" name="Rectangle 2"/>
          <p:cNvSpPr>
            <a:spLocks noGrp="1" noChangeArrowheads="1"/>
          </p:cNvSpPr>
          <p:nvPr>
            <p:ph type="title"/>
          </p:nvPr>
        </p:nvSpPr>
        <p:spPr/>
        <p:txBody>
          <a:bodyPr/>
          <a:lstStyle/>
          <a:p>
            <a:r>
              <a:rPr lang="nb-NO" dirty="0" err="1" smtClean="0"/>
              <a:t>TCP</a:t>
            </a:r>
            <a:r>
              <a:rPr lang="nb-NO" dirty="0" err="1"/>
              <a:t>/IP-ruting</a:t>
            </a:r>
            <a:endParaRPr lang="en-US" dirty="0"/>
          </a:p>
        </p:txBody>
      </p:sp>
      <p:sp>
        <p:nvSpPr>
          <p:cNvPr id="947203" name="Rectangle 3"/>
          <p:cNvSpPr>
            <a:spLocks noGrp="1" noChangeArrowheads="1"/>
          </p:cNvSpPr>
          <p:nvPr>
            <p:ph type="body" idx="1"/>
          </p:nvPr>
        </p:nvSpPr>
        <p:spPr>
          <a:xfrm>
            <a:off x="381000" y="1828800"/>
            <a:ext cx="3938588" cy="4267200"/>
          </a:xfrm>
        </p:spPr>
        <p:txBody>
          <a:bodyPr/>
          <a:lstStyle/>
          <a:p>
            <a:r>
              <a:rPr lang="nb-NO" sz="2800"/>
              <a:t>IP-datagram</a:t>
            </a:r>
          </a:p>
          <a:p>
            <a:r>
              <a:rPr lang="nb-NO" sz="2800"/>
              <a:t>Nettverksrammer</a:t>
            </a:r>
          </a:p>
          <a:p>
            <a:r>
              <a:rPr lang="nb-NO" sz="2800"/>
              <a:t>Rutere</a:t>
            </a:r>
            <a:endParaRPr lang="en-US" sz="2800"/>
          </a:p>
        </p:txBody>
      </p:sp>
      <p:pic>
        <p:nvPicPr>
          <p:cNvPr id="947204" name="Picture 4"/>
          <p:cNvPicPr>
            <a:picLocks noChangeAspect="1" noChangeArrowheads="1"/>
          </p:cNvPicPr>
          <p:nvPr/>
        </p:nvPicPr>
        <p:blipFill>
          <a:blip r:embed="rId2"/>
          <a:srcRect/>
          <a:stretch>
            <a:fillRect/>
          </a:stretch>
        </p:blipFill>
        <p:spPr bwMode="auto">
          <a:xfrm>
            <a:off x="4167188" y="1700213"/>
            <a:ext cx="4848225" cy="930275"/>
          </a:xfrm>
          <a:prstGeom prst="rect">
            <a:avLst/>
          </a:prstGeom>
          <a:noFill/>
          <a:ln w="9525">
            <a:noFill/>
            <a:miter lim="800000"/>
            <a:headEnd/>
            <a:tailEnd/>
          </a:ln>
          <a:effectLst/>
        </p:spPr>
      </p:pic>
      <p:pic>
        <p:nvPicPr>
          <p:cNvPr id="947205" name="Picture 5"/>
          <p:cNvPicPr>
            <a:picLocks noChangeAspect="1" noChangeArrowheads="1"/>
          </p:cNvPicPr>
          <p:nvPr/>
        </p:nvPicPr>
        <p:blipFill>
          <a:blip r:embed="rId3"/>
          <a:srcRect/>
          <a:stretch>
            <a:fillRect/>
          </a:stretch>
        </p:blipFill>
        <p:spPr bwMode="auto">
          <a:xfrm>
            <a:off x="5367338" y="3268663"/>
            <a:ext cx="3530600" cy="3019425"/>
          </a:xfrm>
          <a:prstGeom prst="rect">
            <a:avLst/>
          </a:prstGeom>
          <a:noFill/>
          <a:ln w="9525">
            <a:noFill/>
            <a:miter lim="800000"/>
            <a:headEnd/>
            <a:tailEnd/>
          </a:ln>
          <a:effectLst/>
        </p:spPr>
      </p:pic>
      <p:pic>
        <p:nvPicPr>
          <p:cNvPr id="947206" name="Picture 6"/>
          <p:cNvPicPr>
            <a:picLocks noChangeAspect="1" noChangeArrowheads="1"/>
          </p:cNvPicPr>
          <p:nvPr/>
        </p:nvPicPr>
        <p:blipFill>
          <a:blip r:embed="rId4"/>
          <a:srcRect/>
          <a:stretch>
            <a:fillRect/>
          </a:stretch>
        </p:blipFill>
        <p:spPr bwMode="auto">
          <a:xfrm>
            <a:off x="187325" y="4214813"/>
            <a:ext cx="5064125" cy="177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B4FA3E76-3386-3E44-8051-AE471218D197}" type="slidenum">
              <a:rPr lang="en-US"/>
              <a:pPr/>
              <a:t>17</a:t>
            </a:fld>
            <a:endParaRPr lang="en-US"/>
          </a:p>
        </p:txBody>
      </p:sp>
      <p:sp>
        <p:nvSpPr>
          <p:cNvPr id="983042" name="Rectangle 2"/>
          <p:cNvSpPr>
            <a:spLocks noGrp="1" noChangeArrowheads="1"/>
          </p:cNvSpPr>
          <p:nvPr>
            <p:ph type="title"/>
          </p:nvPr>
        </p:nvSpPr>
        <p:spPr/>
        <p:txBody>
          <a:bodyPr/>
          <a:lstStyle/>
          <a:p>
            <a:r>
              <a:rPr lang="nb-NO" dirty="0" err="1" smtClean="0"/>
              <a:t>IP</a:t>
            </a:r>
            <a:r>
              <a:rPr lang="nb-NO" dirty="0" err="1"/>
              <a:t>-adresser</a:t>
            </a:r>
            <a:endParaRPr lang="en-US" dirty="0"/>
          </a:p>
        </p:txBody>
      </p:sp>
      <p:sp>
        <p:nvSpPr>
          <p:cNvPr id="983043" name="Rectangle 3"/>
          <p:cNvSpPr>
            <a:spLocks noGrp="1" noChangeArrowheads="1"/>
          </p:cNvSpPr>
          <p:nvPr>
            <p:ph type="body" idx="1"/>
          </p:nvPr>
        </p:nvSpPr>
        <p:spPr>
          <a:xfrm>
            <a:off x="381000" y="1828800"/>
            <a:ext cx="8382000" cy="4881563"/>
          </a:xfrm>
        </p:spPr>
        <p:txBody>
          <a:bodyPr/>
          <a:lstStyle/>
          <a:p>
            <a:pPr>
              <a:lnSpc>
                <a:spcPct val="80000"/>
              </a:lnSpc>
            </a:pPr>
            <a:r>
              <a:rPr lang="nb-NO" sz="2000" b="1"/>
              <a:t>Klasse A-nettverk</a:t>
            </a:r>
          </a:p>
          <a:p>
            <a:pPr lvl="1">
              <a:lnSpc>
                <a:spcPct val="80000"/>
              </a:lnSpc>
            </a:pPr>
            <a:r>
              <a:rPr lang="nb-NO" sz="1800"/>
              <a:t>128 nett, 16.777.216 adresser pr. nett</a:t>
            </a:r>
          </a:p>
          <a:p>
            <a:pPr lvl="1">
              <a:lnSpc>
                <a:spcPct val="80000"/>
              </a:lnSpc>
            </a:pPr>
            <a:r>
              <a:rPr lang="nb-NO" sz="1800"/>
              <a:t>IP-adresser: 0.0.0.0 – 127.255.255.255</a:t>
            </a:r>
          </a:p>
          <a:p>
            <a:pPr>
              <a:lnSpc>
                <a:spcPct val="80000"/>
              </a:lnSpc>
            </a:pPr>
            <a:r>
              <a:rPr lang="nb-NO" sz="2000" b="1"/>
              <a:t>Klasse B-nettverk</a:t>
            </a:r>
          </a:p>
          <a:p>
            <a:pPr lvl="1">
              <a:lnSpc>
                <a:spcPct val="80000"/>
              </a:lnSpc>
            </a:pPr>
            <a:r>
              <a:rPr lang="nb-NO" sz="1800"/>
              <a:t>16.384 nett, 65.536 adresser pr. nett</a:t>
            </a:r>
          </a:p>
          <a:p>
            <a:pPr lvl="1">
              <a:lnSpc>
                <a:spcPct val="80000"/>
              </a:lnSpc>
            </a:pPr>
            <a:r>
              <a:rPr lang="nb-NO" sz="1800"/>
              <a:t>IP-adresser: 128.0.0.0 – 191.255.255.255</a:t>
            </a:r>
          </a:p>
          <a:p>
            <a:pPr>
              <a:lnSpc>
                <a:spcPct val="80000"/>
              </a:lnSpc>
            </a:pPr>
            <a:r>
              <a:rPr lang="nb-NO" sz="2000" b="1"/>
              <a:t>Klasse C-nettverk</a:t>
            </a:r>
          </a:p>
          <a:p>
            <a:pPr lvl="1">
              <a:lnSpc>
                <a:spcPct val="80000"/>
              </a:lnSpc>
            </a:pPr>
            <a:r>
              <a:rPr lang="nb-NO" sz="1800"/>
              <a:t>2.097.152 nett, 256 adresser pr. nett</a:t>
            </a:r>
          </a:p>
          <a:p>
            <a:pPr lvl="1">
              <a:lnSpc>
                <a:spcPct val="80000"/>
              </a:lnSpc>
            </a:pPr>
            <a:r>
              <a:rPr lang="nb-NO" sz="1800"/>
              <a:t>IP-adresser: 192.0.0.0 – 223.255.255.255</a:t>
            </a:r>
          </a:p>
          <a:p>
            <a:pPr>
              <a:lnSpc>
                <a:spcPct val="80000"/>
              </a:lnSpc>
            </a:pPr>
            <a:r>
              <a:rPr lang="nb-NO" sz="2000" i="1"/>
              <a:t>Klasse D-nettverk</a:t>
            </a:r>
          </a:p>
          <a:p>
            <a:pPr lvl="1">
              <a:lnSpc>
                <a:spcPct val="80000"/>
              </a:lnSpc>
            </a:pPr>
            <a:r>
              <a:rPr lang="nb-NO" sz="1800"/>
              <a:t>Multicast-adresser</a:t>
            </a:r>
          </a:p>
          <a:p>
            <a:pPr lvl="1">
              <a:lnSpc>
                <a:spcPct val="80000"/>
              </a:lnSpc>
            </a:pPr>
            <a:r>
              <a:rPr lang="nb-NO" sz="1800"/>
              <a:t>IP-adresser: 224.0.0.0 – 239.255.255.255</a:t>
            </a:r>
          </a:p>
          <a:p>
            <a:pPr>
              <a:lnSpc>
                <a:spcPct val="80000"/>
              </a:lnSpc>
            </a:pPr>
            <a:r>
              <a:rPr lang="nb-NO" sz="2000" i="1"/>
              <a:t>Klasse E-nettverk</a:t>
            </a:r>
          </a:p>
          <a:p>
            <a:pPr lvl="1">
              <a:lnSpc>
                <a:spcPct val="80000"/>
              </a:lnSpc>
            </a:pPr>
            <a:r>
              <a:rPr lang="nb-NO" sz="1800"/>
              <a:t>Ikke i bruk</a:t>
            </a:r>
          </a:p>
          <a:p>
            <a:pPr lvl="1">
              <a:lnSpc>
                <a:spcPct val="80000"/>
              </a:lnSpc>
            </a:pPr>
            <a:r>
              <a:rPr lang="nb-NO" sz="1800"/>
              <a:t>IP-adresser: 240.0.0.0 – 247.255.255.255</a:t>
            </a:r>
            <a:endParaRPr lang="en-US"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D64556CB-46A1-074F-A7BE-0A78E859439F}" type="slidenum">
              <a:rPr lang="en-US"/>
              <a:pPr/>
              <a:t>18</a:t>
            </a:fld>
            <a:endParaRPr lang="en-US"/>
          </a:p>
        </p:txBody>
      </p:sp>
      <p:sp>
        <p:nvSpPr>
          <p:cNvPr id="984066" name="Rectangle 2"/>
          <p:cNvSpPr>
            <a:spLocks noGrp="1" noChangeArrowheads="1"/>
          </p:cNvSpPr>
          <p:nvPr>
            <p:ph type="title"/>
          </p:nvPr>
        </p:nvSpPr>
        <p:spPr/>
        <p:txBody>
          <a:bodyPr/>
          <a:lstStyle/>
          <a:p>
            <a:r>
              <a:rPr lang="nb-NO" sz="3600" dirty="0" smtClean="0"/>
              <a:t>S</a:t>
            </a:r>
            <a:r>
              <a:rPr lang="nb-NO" sz="3600" dirty="0" smtClean="0"/>
              <a:t>pesielle </a:t>
            </a:r>
            <a:r>
              <a:rPr lang="nb-NO" sz="3600" dirty="0" err="1"/>
              <a:t>IP-adresser</a:t>
            </a:r>
            <a:endParaRPr lang="en-US" sz="3600" dirty="0"/>
          </a:p>
        </p:txBody>
      </p:sp>
      <p:sp>
        <p:nvSpPr>
          <p:cNvPr id="984067" name="Rectangle 3"/>
          <p:cNvSpPr>
            <a:spLocks noGrp="1" noChangeArrowheads="1"/>
          </p:cNvSpPr>
          <p:nvPr>
            <p:ph type="body" idx="1"/>
          </p:nvPr>
        </p:nvSpPr>
        <p:spPr>
          <a:xfrm>
            <a:off x="381000" y="1828800"/>
            <a:ext cx="8382000" cy="4611688"/>
          </a:xfrm>
        </p:spPr>
        <p:txBody>
          <a:bodyPr/>
          <a:lstStyle/>
          <a:p>
            <a:pPr>
              <a:lnSpc>
                <a:spcPct val="90000"/>
              </a:lnSpc>
            </a:pPr>
            <a:r>
              <a:rPr lang="nb-NO" sz="2800"/>
              <a:t>Loopback-adresser:</a:t>
            </a:r>
          </a:p>
          <a:p>
            <a:pPr lvl="1">
              <a:lnSpc>
                <a:spcPct val="90000"/>
              </a:lnSpc>
            </a:pPr>
            <a:r>
              <a:rPr lang="nb-NO" sz="2400"/>
              <a:t>127.0.0.0 – 127.255.255.255</a:t>
            </a:r>
          </a:p>
          <a:p>
            <a:pPr>
              <a:lnSpc>
                <a:spcPct val="90000"/>
              </a:lnSpc>
            </a:pPr>
            <a:r>
              <a:rPr lang="nb-NO" sz="2800"/>
              <a:t>Broadcast-adressen:</a:t>
            </a:r>
          </a:p>
          <a:p>
            <a:pPr lvl="1">
              <a:lnSpc>
                <a:spcPct val="90000"/>
              </a:lnSpc>
            </a:pPr>
            <a:r>
              <a:rPr lang="nb-NO" sz="2400"/>
              <a:t>Siste adresse i nettverket</a:t>
            </a:r>
          </a:p>
          <a:p>
            <a:pPr lvl="1">
              <a:lnSpc>
                <a:spcPct val="90000"/>
              </a:lnSpc>
            </a:pPr>
            <a:r>
              <a:rPr lang="nb-NO" sz="2400"/>
              <a:t>For eksempel 192.168.1.255</a:t>
            </a:r>
          </a:p>
          <a:p>
            <a:pPr>
              <a:lnSpc>
                <a:spcPct val="90000"/>
              </a:lnSpc>
            </a:pPr>
            <a:r>
              <a:rPr lang="nb-NO" sz="2800"/>
              <a:t>IANA har dessuten reservert enkelte adresser for private nett (er ikke i bruk som offisielle Internettadresser):</a:t>
            </a:r>
          </a:p>
          <a:p>
            <a:pPr lvl="1">
              <a:lnSpc>
                <a:spcPct val="90000"/>
              </a:lnSpc>
            </a:pPr>
            <a:r>
              <a:rPr lang="nb-NO" sz="2400"/>
              <a:t>10.0.0.0 - 10.255.255.255 (1 A-klasse)</a:t>
            </a:r>
          </a:p>
          <a:p>
            <a:pPr lvl="1">
              <a:lnSpc>
                <a:spcPct val="90000"/>
              </a:lnSpc>
            </a:pPr>
            <a:r>
              <a:rPr lang="nb-NO" sz="2400"/>
              <a:t>172.16.0.0 - 172.31.255.255 (15 B-klasser)</a:t>
            </a:r>
          </a:p>
          <a:p>
            <a:pPr lvl="1">
              <a:lnSpc>
                <a:spcPct val="90000"/>
              </a:lnSpc>
            </a:pPr>
            <a:r>
              <a:rPr lang="nb-NO" sz="2400"/>
              <a:t>192.168.0.0 - 192.168.255.255 (255 C-klasser)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6BFF1AD5-827B-A845-A147-698787CD92FE}" type="slidenum">
              <a:rPr lang="en-US"/>
              <a:pPr/>
              <a:t>19</a:t>
            </a:fld>
            <a:endParaRPr lang="en-US"/>
          </a:p>
        </p:txBody>
      </p:sp>
      <p:sp>
        <p:nvSpPr>
          <p:cNvPr id="985090" name="Rectangle 2"/>
          <p:cNvSpPr>
            <a:spLocks noGrp="1" noChangeArrowheads="1"/>
          </p:cNvSpPr>
          <p:nvPr>
            <p:ph type="title"/>
          </p:nvPr>
        </p:nvSpPr>
        <p:spPr/>
        <p:txBody>
          <a:bodyPr/>
          <a:lstStyle/>
          <a:p>
            <a:r>
              <a:rPr lang="nb-NO"/>
              <a:t>Multicast-adresser</a:t>
            </a:r>
            <a:endParaRPr lang="en-US"/>
          </a:p>
        </p:txBody>
      </p:sp>
      <p:sp>
        <p:nvSpPr>
          <p:cNvPr id="985091" name="Rectangle 3"/>
          <p:cNvSpPr>
            <a:spLocks noGrp="1" noChangeArrowheads="1"/>
          </p:cNvSpPr>
          <p:nvPr>
            <p:ph type="body" idx="1"/>
          </p:nvPr>
        </p:nvSpPr>
        <p:spPr>
          <a:xfrm>
            <a:off x="381000" y="1763713"/>
            <a:ext cx="8382000" cy="4633912"/>
          </a:xfrm>
        </p:spPr>
        <p:txBody>
          <a:bodyPr/>
          <a:lstStyle/>
          <a:p>
            <a:pPr>
              <a:lnSpc>
                <a:spcPct val="80000"/>
              </a:lnSpc>
            </a:pPr>
            <a:r>
              <a:rPr lang="nb-NO" sz="2800"/>
              <a:t>Unicast: en-til-en</a:t>
            </a:r>
          </a:p>
          <a:p>
            <a:pPr>
              <a:lnSpc>
                <a:spcPct val="80000"/>
              </a:lnSpc>
            </a:pPr>
            <a:r>
              <a:rPr lang="nb-NO" sz="2800"/>
              <a:t>Broadcast: en-til-alle</a:t>
            </a:r>
          </a:p>
          <a:p>
            <a:pPr>
              <a:lnSpc>
                <a:spcPct val="80000"/>
              </a:lnSpc>
            </a:pPr>
            <a:r>
              <a:rPr lang="nb-NO" sz="2800"/>
              <a:t>Multicast: </a:t>
            </a:r>
            <a:r>
              <a:rPr lang="nb-NO" sz="2800" b="1"/>
              <a:t>en-til-mange</a:t>
            </a:r>
            <a:r>
              <a:rPr lang="nb-NO" sz="2800"/>
              <a:t/>
            </a:r>
            <a:br>
              <a:rPr lang="nb-NO" sz="2800"/>
            </a:br>
            <a:endParaRPr lang="nb-NO" sz="2800"/>
          </a:p>
          <a:p>
            <a:pPr>
              <a:lnSpc>
                <a:spcPct val="80000"/>
              </a:lnSpc>
            </a:pPr>
            <a:r>
              <a:rPr lang="nb-NO" sz="2800"/>
              <a:t>Multicast-adresser:</a:t>
            </a:r>
          </a:p>
          <a:p>
            <a:pPr lvl="1">
              <a:lnSpc>
                <a:spcPct val="80000"/>
              </a:lnSpc>
            </a:pPr>
            <a:r>
              <a:rPr lang="nb-NO" sz="2400"/>
              <a:t>224.0.0.0 – 244.0.0.255</a:t>
            </a:r>
          </a:p>
          <a:p>
            <a:pPr lvl="2">
              <a:lnSpc>
                <a:spcPct val="80000"/>
              </a:lnSpc>
            </a:pPr>
            <a:r>
              <a:rPr lang="nb-NO" sz="2000"/>
              <a:t>Reservert for ”well-known” multicast-adresser</a:t>
            </a:r>
            <a:endParaRPr lang="en-US" sz="2000"/>
          </a:p>
          <a:p>
            <a:pPr lvl="2">
              <a:lnSpc>
                <a:spcPct val="80000"/>
              </a:lnSpc>
            </a:pPr>
            <a:r>
              <a:rPr lang="en-US" sz="2000">
                <a:hlinkClick r:id="rId2"/>
              </a:rPr>
              <a:t>http://www.iana.org/assignments/multicast-addresses</a:t>
            </a:r>
            <a:endParaRPr lang="en-US" sz="2000"/>
          </a:p>
          <a:p>
            <a:pPr lvl="1">
              <a:lnSpc>
                <a:spcPct val="80000"/>
              </a:lnSpc>
            </a:pPr>
            <a:r>
              <a:rPr lang="nb-NO" sz="2400"/>
              <a:t>224.0.1.0 – 238.255.255.255</a:t>
            </a:r>
          </a:p>
          <a:p>
            <a:pPr lvl="2">
              <a:lnSpc>
                <a:spcPct val="80000"/>
              </a:lnSpc>
            </a:pPr>
            <a:r>
              <a:rPr lang="nb-NO" sz="2000"/>
              <a:t>Globale (”normale”) multicast-adresser (Internett)</a:t>
            </a:r>
          </a:p>
          <a:p>
            <a:pPr lvl="1">
              <a:lnSpc>
                <a:spcPct val="80000"/>
              </a:lnSpc>
            </a:pPr>
            <a:r>
              <a:rPr lang="nb-NO" sz="2400"/>
              <a:t>239.0.0.0 – 239.255.255.255</a:t>
            </a:r>
          </a:p>
          <a:p>
            <a:pPr lvl="2">
              <a:lnSpc>
                <a:spcPct val="80000"/>
              </a:lnSpc>
            </a:pPr>
            <a:r>
              <a:rPr lang="nb-NO" sz="2000"/>
              <a:t>Lokale multicast-adresser</a:t>
            </a: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8245A84D-C30B-E246-88C4-A270DC5E2168}" type="slidenum">
              <a:rPr lang="en-US"/>
              <a:pPr/>
              <a:t>2</a:t>
            </a:fld>
            <a:endParaRPr lang="en-US"/>
          </a:p>
        </p:txBody>
      </p:sp>
      <p:sp>
        <p:nvSpPr>
          <p:cNvPr id="63490" name="Rectangle 2"/>
          <p:cNvSpPr>
            <a:spLocks noGrp="1" noChangeArrowheads="1"/>
          </p:cNvSpPr>
          <p:nvPr>
            <p:ph type="title"/>
          </p:nvPr>
        </p:nvSpPr>
        <p:spPr/>
        <p:txBody>
          <a:bodyPr/>
          <a:lstStyle/>
          <a:p>
            <a:r>
              <a:rPr lang="nb-NO"/>
              <a:t>Agenda</a:t>
            </a:r>
          </a:p>
        </p:txBody>
      </p:sp>
      <p:sp>
        <p:nvSpPr>
          <p:cNvPr id="63491" name="Rectangle 3"/>
          <p:cNvSpPr>
            <a:spLocks noGrp="1" noChangeArrowheads="1"/>
          </p:cNvSpPr>
          <p:nvPr>
            <p:ph type="body" idx="1"/>
          </p:nvPr>
        </p:nvSpPr>
        <p:spPr/>
        <p:txBody>
          <a:bodyPr/>
          <a:lstStyle/>
          <a:p>
            <a:r>
              <a:rPr lang="nb-NO" dirty="0" err="1"/>
              <a:t>Klient/tjener-konseptet</a:t>
            </a:r>
            <a:endParaRPr lang="nb-NO" dirty="0"/>
          </a:p>
          <a:p>
            <a:r>
              <a:rPr lang="nb-NO" dirty="0"/>
              <a:t>Hvordan klienter kommuniserer med tjenere</a:t>
            </a:r>
          </a:p>
          <a:p>
            <a:r>
              <a:rPr lang="nb-NO" dirty="0"/>
              <a:t>Hvordan tjenere holder styr på klienter</a:t>
            </a:r>
          </a:p>
          <a:p>
            <a:r>
              <a:rPr lang="nb-NO" dirty="0"/>
              <a:t>Koblingsorientert og koblingsfri kommunikasjon</a:t>
            </a:r>
          </a:p>
          <a:p>
            <a:r>
              <a:rPr lang="nb-NO" dirty="0" err="1"/>
              <a:t>Socket-grensesnittet</a:t>
            </a:r>
            <a:r>
              <a:rPr lang="nb-NO"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Plassholder for lysbildenummer 5"/>
          <p:cNvSpPr>
            <a:spLocks noGrp="1"/>
          </p:cNvSpPr>
          <p:nvPr>
            <p:ph type="sldNum" sz="quarter" idx="12"/>
          </p:nvPr>
        </p:nvSpPr>
        <p:spPr/>
        <p:txBody>
          <a:bodyPr/>
          <a:lstStyle/>
          <a:p>
            <a:fld id="{AC5F5F05-D2B4-E64A-B0C1-B88E604B6CD6}" type="slidenum">
              <a:rPr lang="en-US"/>
              <a:pPr/>
              <a:t>20</a:t>
            </a:fld>
            <a:endParaRPr lang="en-US"/>
          </a:p>
        </p:txBody>
      </p:sp>
      <p:sp>
        <p:nvSpPr>
          <p:cNvPr id="951319" name="Rectangle 23"/>
          <p:cNvSpPr>
            <a:spLocks noChangeArrowheads="1"/>
          </p:cNvSpPr>
          <p:nvPr/>
        </p:nvSpPr>
        <p:spPr bwMode="auto">
          <a:xfrm>
            <a:off x="0" y="3797300"/>
            <a:ext cx="9144000" cy="3060700"/>
          </a:xfrm>
          <a:prstGeom prst="rect">
            <a:avLst/>
          </a:prstGeom>
          <a:solidFill>
            <a:schemeClr val="tx1"/>
          </a:solidFill>
          <a:ln w="9525">
            <a:noFill/>
            <a:miter lim="800000"/>
            <a:headEnd/>
            <a:tailEnd/>
          </a:ln>
          <a:effectLst/>
        </p:spPr>
        <p:txBody>
          <a:bodyPr wrap="none" anchor="ctr">
            <a:prstTxWarp prst="textNoShape">
              <a:avLst/>
            </a:prstTxWarp>
          </a:bodyPr>
          <a:lstStyle/>
          <a:p>
            <a:endParaRPr lang="nn-NO"/>
          </a:p>
        </p:txBody>
      </p:sp>
      <p:sp>
        <p:nvSpPr>
          <p:cNvPr id="951298" name="Rectangle 2"/>
          <p:cNvSpPr>
            <a:spLocks noGrp="1" noChangeArrowheads="1"/>
          </p:cNvSpPr>
          <p:nvPr>
            <p:ph type="title"/>
          </p:nvPr>
        </p:nvSpPr>
        <p:spPr/>
        <p:txBody>
          <a:bodyPr/>
          <a:lstStyle/>
          <a:p>
            <a:r>
              <a:rPr lang="nb-NO" dirty="0" err="1" smtClean="0"/>
              <a:t>Layer</a:t>
            </a:r>
            <a:r>
              <a:rPr lang="nb-NO" dirty="0" smtClean="0"/>
              <a:t> </a:t>
            </a:r>
            <a:r>
              <a:rPr lang="nb-NO" dirty="0"/>
              <a:t>5, </a:t>
            </a:r>
            <a:r>
              <a:rPr lang="nb-NO" dirty="0" err="1"/>
              <a:t>application</a:t>
            </a:r>
            <a:endParaRPr lang="en-US" dirty="0"/>
          </a:p>
        </p:txBody>
      </p:sp>
      <p:sp>
        <p:nvSpPr>
          <p:cNvPr id="951299" name="Rectangle 3"/>
          <p:cNvSpPr>
            <a:spLocks noGrp="1" noChangeArrowheads="1"/>
          </p:cNvSpPr>
          <p:nvPr>
            <p:ph type="body" idx="1"/>
          </p:nvPr>
        </p:nvSpPr>
        <p:spPr>
          <a:xfrm>
            <a:off x="381000" y="1828800"/>
            <a:ext cx="8382000" cy="1836738"/>
          </a:xfrm>
        </p:spPr>
        <p:txBody>
          <a:bodyPr/>
          <a:lstStyle/>
          <a:p>
            <a:pPr>
              <a:lnSpc>
                <a:spcPct val="90000"/>
              </a:lnSpc>
            </a:pPr>
            <a:r>
              <a:rPr lang="nb-NO" sz="2800" dirty="0"/>
              <a:t>Her finner vi kjente protokoller som HTTP, FTP, SMTP, </a:t>
            </a:r>
            <a:r>
              <a:rPr lang="nb-NO" sz="2800" dirty="0" smtClean="0"/>
              <a:t>POP, RTSP </a:t>
            </a:r>
            <a:r>
              <a:rPr lang="nb-NO" sz="2800" dirty="0"/>
              <a:t>og</a:t>
            </a:r>
            <a:r>
              <a:rPr lang="nb-NO" sz="2800" dirty="0" smtClean="0"/>
              <a:t> RTMP</a:t>
            </a:r>
          </a:p>
          <a:p>
            <a:pPr>
              <a:lnSpc>
                <a:spcPct val="90000"/>
              </a:lnSpc>
            </a:pPr>
            <a:r>
              <a:rPr lang="nb-NO" sz="2800" dirty="0"/>
              <a:t>Kan også lage oss egne klienter og tjenere, med egne protokoller</a:t>
            </a:r>
            <a:endParaRPr lang="en-US" sz="2800" dirty="0"/>
          </a:p>
        </p:txBody>
      </p:sp>
      <p:grpSp>
        <p:nvGrpSpPr>
          <p:cNvPr id="2" name="Group 5"/>
          <p:cNvGrpSpPr>
            <a:grpSpLocks/>
          </p:cNvGrpSpPr>
          <p:nvPr/>
        </p:nvGrpSpPr>
        <p:grpSpPr bwMode="auto">
          <a:xfrm>
            <a:off x="1560513" y="4044950"/>
            <a:ext cx="5715000" cy="2514600"/>
            <a:chOff x="1152" y="2304"/>
            <a:chExt cx="3600" cy="1584"/>
          </a:xfrm>
        </p:grpSpPr>
        <p:grpSp>
          <p:nvGrpSpPr>
            <p:cNvPr id="3" name="Group 6"/>
            <p:cNvGrpSpPr>
              <a:grpSpLocks/>
            </p:cNvGrpSpPr>
            <p:nvPr/>
          </p:nvGrpSpPr>
          <p:grpSpPr bwMode="auto">
            <a:xfrm>
              <a:off x="1152" y="2304"/>
              <a:ext cx="672" cy="1104"/>
              <a:chOff x="1632" y="2352"/>
              <a:chExt cx="672" cy="1104"/>
            </a:xfrm>
          </p:grpSpPr>
          <p:sp>
            <p:nvSpPr>
              <p:cNvPr id="951303" name="Rectangle 7"/>
              <p:cNvSpPr>
                <a:spLocks noChangeArrowheads="1"/>
              </p:cNvSpPr>
              <p:nvPr/>
            </p:nvSpPr>
            <p:spPr bwMode="auto">
              <a:xfrm>
                <a:off x="1632" y="2352"/>
                <a:ext cx="672" cy="1104"/>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sp>
            <p:nvSpPr>
              <p:cNvPr id="951304" name="Oval 8"/>
              <p:cNvSpPr>
                <a:spLocks noChangeArrowheads="1"/>
              </p:cNvSpPr>
              <p:nvPr/>
            </p:nvSpPr>
            <p:spPr bwMode="auto">
              <a:xfrm>
                <a:off x="1776" y="2400"/>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klient</a:t>
                </a:r>
              </a:p>
            </p:txBody>
          </p:sp>
          <p:sp>
            <p:nvSpPr>
              <p:cNvPr id="951305" name="Line 9"/>
              <p:cNvSpPr>
                <a:spLocks noChangeShapeType="1"/>
              </p:cNvSpPr>
              <p:nvPr/>
            </p:nvSpPr>
            <p:spPr bwMode="auto">
              <a:xfrm>
                <a:off x="1968" y="2784"/>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sp>
            <p:nvSpPr>
              <p:cNvPr id="951306" name="Rectangle 10"/>
              <p:cNvSpPr>
                <a:spLocks noChangeArrowheads="1"/>
              </p:cNvSpPr>
              <p:nvPr/>
            </p:nvSpPr>
            <p:spPr bwMode="auto">
              <a:xfrm>
                <a:off x="1632" y="2880"/>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51307" name="Rectangle 11"/>
              <p:cNvSpPr>
                <a:spLocks noChangeArrowheads="1"/>
              </p:cNvSpPr>
              <p:nvPr/>
            </p:nvSpPr>
            <p:spPr bwMode="auto">
              <a:xfrm>
                <a:off x="1632" y="3072"/>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51308" name="Rectangle 12"/>
              <p:cNvSpPr>
                <a:spLocks noChangeArrowheads="1"/>
              </p:cNvSpPr>
              <p:nvPr/>
            </p:nvSpPr>
            <p:spPr bwMode="auto">
              <a:xfrm>
                <a:off x="1632" y="3264"/>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grpSp>
        <p:grpSp>
          <p:nvGrpSpPr>
            <p:cNvPr id="4" name="Group 13"/>
            <p:cNvGrpSpPr>
              <a:grpSpLocks/>
            </p:cNvGrpSpPr>
            <p:nvPr/>
          </p:nvGrpSpPr>
          <p:grpSpPr bwMode="auto">
            <a:xfrm>
              <a:off x="4080" y="2304"/>
              <a:ext cx="672" cy="1104"/>
              <a:chOff x="1632" y="2352"/>
              <a:chExt cx="672" cy="1104"/>
            </a:xfrm>
          </p:grpSpPr>
          <p:sp>
            <p:nvSpPr>
              <p:cNvPr id="951310" name="Rectangle 14"/>
              <p:cNvSpPr>
                <a:spLocks noChangeArrowheads="1"/>
              </p:cNvSpPr>
              <p:nvPr/>
            </p:nvSpPr>
            <p:spPr bwMode="auto">
              <a:xfrm>
                <a:off x="1632" y="2352"/>
                <a:ext cx="672" cy="1104"/>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sp>
            <p:nvSpPr>
              <p:cNvPr id="951311" name="Oval 15"/>
              <p:cNvSpPr>
                <a:spLocks noChangeArrowheads="1"/>
              </p:cNvSpPr>
              <p:nvPr/>
            </p:nvSpPr>
            <p:spPr bwMode="auto">
              <a:xfrm>
                <a:off x="1776" y="2400"/>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tjener</a:t>
                </a:r>
              </a:p>
            </p:txBody>
          </p:sp>
          <p:sp>
            <p:nvSpPr>
              <p:cNvPr id="951312" name="Line 16"/>
              <p:cNvSpPr>
                <a:spLocks noChangeShapeType="1"/>
              </p:cNvSpPr>
              <p:nvPr/>
            </p:nvSpPr>
            <p:spPr bwMode="auto">
              <a:xfrm>
                <a:off x="1968" y="2784"/>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sp>
            <p:nvSpPr>
              <p:cNvPr id="951313" name="Rectangle 17"/>
              <p:cNvSpPr>
                <a:spLocks noChangeArrowheads="1"/>
              </p:cNvSpPr>
              <p:nvPr/>
            </p:nvSpPr>
            <p:spPr bwMode="auto">
              <a:xfrm>
                <a:off x="1632" y="2880"/>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51314" name="Rectangle 18"/>
              <p:cNvSpPr>
                <a:spLocks noChangeArrowheads="1"/>
              </p:cNvSpPr>
              <p:nvPr/>
            </p:nvSpPr>
            <p:spPr bwMode="auto">
              <a:xfrm>
                <a:off x="1632" y="3072"/>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51315" name="Rectangle 19"/>
              <p:cNvSpPr>
                <a:spLocks noChangeArrowheads="1"/>
              </p:cNvSpPr>
              <p:nvPr/>
            </p:nvSpPr>
            <p:spPr bwMode="auto">
              <a:xfrm>
                <a:off x="1632" y="3264"/>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grpSp>
        <p:sp>
          <p:nvSpPr>
            <p:cNvPr id="951316" name="Cloud"/>
            <p:cNvSpPr>
              <a:spLocks noChangeAspect="1" noEditPoints="1" noChangeArrowheads="1"/>
            </p:cNvSpPr>
            <p:nvPr/>
          </p:nvSpPr>
          <p:spPr bwMode="auto">
            <a:xfrm>
              <a:off x="2112" y="3504"/>
              <a:ext cx="1728" cy="38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bg1"/>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ctr" eaLnBrk="1" hangingPunct="1"/>
              <a:r>
                <a:rPr lang="nb-NO" sz="1600">
                  <a:solidFill>
                    <a:schemeClr val="bg1"/>
                  </a:solidFill>
                </a:rPr>
                <a:t>internett</a:t>
              </a:r>
            </a:p>
          </p:txBody>
        </p:sp>
        <p:cxnSp>
          <p:nvCxnSpPr>
            <p:cNvPr id="951317" name="AutoShape 21"/>
            <p:cNvCxnSpPr>
              <a:cxnSpLocks noChangeShapeType="1"/>
              <a:stCxn id="951308" idx="2"/>
              <a:endCxn id="951316" idx="0"/>
            </p:cNvCxnSpPr>
            <p:nvPr/>
          </p:nvCxnSpPr>
          <p:spPr bwMode="auto">
            <a:xfrm rot="16200000" flipH="1">
              <a:off x="1659" y="3237"/>
              <a:ext cx="288" cy="629"/>
            </a:xfrm>
            <a:prstGeom prst="bentConnector2">
              <a:avLst/>
            </a:prstGeom>
            <a:noFill/>
            <a:ln w="9525">
              <a:solidFill>
                <a:schemeClr val="bg1"/>
              </a:solidFill>
              <a:miter lim="800000"/>
              <a:headEnd/>
              <a:tailEnd/>
            </a:ln>
            <a:effectLst/>
          </p:spPr>
        </p:cxnSp>
        <p:cxnSp>
          <p:nvCxnSpPr>
            <p:cNvPr id="951318" name="AutoShape 22"/>
            <p:cNvCxnSpPr>
              <a:cxnSpLocks noChangeShapeType="1"/>
              <a:stCxn id="951316" idx="2"/>
              <a:endCxn id="951315" idx="2"/>
            </p:cNvCxnSpPr>
            <p:nvPr/>
          </p:nvCxnSpPr>
          <p:spPr bwMode="auto">
            <a:xfrm flipV="1">
              <a:off x="3839" y="3408"/>
              <a:ext cx="577" cy="288"/>
            </a:xfrm>
            <a:prstGeom prst="bentConnector2">
              <a:avLst/>
            </a:prstGeom>
            <a:noFill/>
            <a:ln w="9525">
              <a:solidFill>
                <a:schemeClr val="bg1"/>
              </a:solidFill>
              <a:miter lim="800000"/>
              <a:headEnd/>
              <a:tailEnd/>
            </a:ln>
            <a:effectLst/>
          </p:spPr>
        </p:cxnSp>
      </p:grpSp>
      <p:sp>
        <p:nvSpPr>
          <p:cNvPr id="951320" name="Line 24"/>
          <p:cNvSpPr>
            <a:spLocks noChangeShapeType="1"/>
          </p:cNvSpPr>
          <p:nvPr/>
        </p:nvSpPr>
        <p:spPr bwMode="auto">
          <a:xfrm>
            <a:off x="2701925" y="4443413"/>
            <a:ext cx="3257550" cy="0"/>
          </a:xfrm>
          <a:prstGeom prst="line">
            <a:avLst/>
          </a:prstGeom>
          <a:noFill/>
          <a:ln w="9525">
            <a:solidFill>
              <a:schemeClr val="bg1"/>
            </a:solidFill>
            <a:round/>
            <a:headEnd type="triangle" w="med" len="med"/>
            <a:tailEnd type="triangle" w="med" len="med"/>
          </a:ln>
          <a:effectLst/>
        </p:spPr>
        <p:txBody>
          <a:bodyPr>
            <a:prstTxWarp prst="textNoShape">
              <a:avLst/>
            </a:prstTxWarp>
          </a:bodyPr>
          <a:lstStyle/>
          <a:p>
            <a:endParaRPr lang="nn-NO"/>
          </a:p>
        </p:txBody>
      </p:sp>
      <p:sp>
        <p:nvSpPr>
          <p:cNvPr id="951322" name="Text Box 26"/>
          <p:cNvSpPr txBox="1">
            <a:spLocks noChangeArrowheads="1"/>
          </p:cNvSpPr>
          <p:nvPr/>
        </p:nvSpPr>
        <p:spPr bwMode="auto">
          <a:xfrm>
            <a:off x="3570288" y="4046538"/>
            <a:ext cx="1603375" cy="3667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nb-NO" sz="1800" b="1">
                <a:solidFill>
                  <a:schemeClr val="bg1"/>
                </a:solidFill>
              </a:rPr>
              <a:t>HTTP</a:t>
            </a:r>
            <a:endParaRPr lang="en-US" sz="1800" b="1">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28F97189-8077-0A49-86D9-787F426B48B8}" type="slidenum">
              <a:rPr lang="en-US"/>
              <a:pPr/>
              <a:t>21</a:t>
            </a:fld>
            <a:endParaRPr lang="en-US"/>
          </a:p>
        </p:txBody>
      </p:sp>
      <p:sp>
        <p:nvSpPr>
          <p:cNvPr id="953346" name="Rectangle 2"/>
          <p:cNvSpPr>
            <a:spLocks noGrp="1" noChangeArrowheads="1"/>
          </p:cNvSpPr>
          <p:nvPr>
            <p:ph type="title"/>
          </p:nvPr>
        </p:nvSpPr>
        <p:spPr/>
        <p:txBody>
          <a:bodyPr/>
          <a:lstStyle/>
          <a:p>
            <a:r>
              <a:rPr lang="nb-NO"/>
              <a:t>Hva forbinder du med …</a:t>
            </a:r>
          </a:p>
        </p:txBody>
      </p:sp>
      <p:sp>
        <p:nvSpPr>
          <p:cNvPr id="953347" name="Rectangle 3"/>
          <p:cNvSpPr>
            <a:spLocks noGrp="1" noChangeArrowheads="1"/>
          </p:cNvSpPr>
          <p:nvPr>
            <p:ph type="body" idx="1"/>
          </p:nvPr>
        </p:nvSpPr>
        <p:spPr/>
        <p:txBody>
          <a:bodyPr/>
          <a:lstStyle/>
          <a:p>
            <a:r>
              <a:rPr lang="nb-NO"/>
              <a:t>Tjener</a:t>
            </a:r>
          </a:p>
          <a:p>
            <a:r>
              <a:rPr lang="nb-NO"/>
              <a:t>Klient </a:t>
            </a:r>
          </a:p>
          <a:p>
            <a:r>
              <a:rPr lang="nb-NO"/>
              <a:t>Klient/tjener-interaksjon</a:t>
            </a:r>
          </a:p>
          <a:p>
            <a:r>
              <a:rPr lang="nb-NO"/>
              <a:t>Grensesnittet mellom klienten og tjeneren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3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5967511F-8A20-AB46-B5C0-72714D7752A3}" type="slidenum">
              <a:rPr lang="en-US"/>
              <a:pPr/>
              <a:t>22</a:t>
            </a:fld>
            <a:endParaRPr lang="en-US"/>
          </a:p>
        </p:txBody>
      </p:sp>
      <p:sp>
        <p:nvSpPr>
          <p:cNvPr id="955394" name="Rectangle 2"/>
          <p:cNvSpPr>
            <a:spLocks noGrp="1" noChangeArrowheads="1"/>
          </p:cNvSpPr>
          <p:nvPr>
            <p:ph type="title"/>
          </p:nvPr>
        </p:nvSpPr>
        <p:spPr/>
        <p:txBody>
          <a:bodyPr/>
          <a:lstStyle/>
          <a:p>
            <a:r>
              <a:rPr lang="nb-NO"/>
              <a:t>Klienter</a:t>
            </a:r>
          </a:p>
        </p:txBody>
      </p:sp>
      <p:sp>
        <p:nvSpPr>
          <p:cNvPr id="955395" name="Rectangle 3"/>
          <p:cNvSpPr>
            <a:spLocks noGrp="1" noChangeArrowheads="1"/>
          </p:cNvSpPr>
          <p:nvPr>
            <p:ph type="body" idx="1"/>
          </p:nvPr>
        </p:nvSpPr>
        <p:spPr/>
        <p:txBody>
          <a:bodyPr/>
          <a:lstStyle/>
          <a:p>
            <a:pPr>
              <a:lnSpc>
                <a:spcPct val="90000"/>
              </a:lnSpc>
              <a:buFontTx/>
              <a:buNone/>
            </a:pPr>
            <a:r>
              <a:rPr lang="nb-NO"/>
              <a:t>Klienter – initierer kommunikasjon aktivt </a:t>
            </a:r>
          </a:p>
          <a:p>
            <a:pPr lvl="1">
              <a:lnSpc>
                <a:spcPct val="90000"/>
              </a:lnSpc>
              <a:buFontTx/>
              <a:buNone/>
            </a:pPr>
            <a:r>
              <a:rPr lang="nb-NO"/>
              <a:t>Karakteristika:</a:t>
            </a:r>
          </a:p>
          <a:p>
            <a:pPr lvl="2">
              <a:lnSpc>
                <a:spcPct val="90000"/>
              </a:lnSpc>
            </a:pPr>
            <a:r>
              <a:rPr lang="nb-NO"/>
              <a:t>Programmer blir klienter når de trenger informasjon som ligger på en annen datamaskin</a:t>
            </a:r>
          </a:p>
          <a:p>
            <a:pPr lvl="2">
              <a:lnSpc>
                <a:spcPct val="90000"/>
              </a:lnSpc>
            </a:pPr>
            <a:r>
              <a:rPr lang="nb-NO"/>
              <a:t>Startes direkte av brukerer og kjører én sesjon</a:t>
            </a:r>
          </a:p>
          <a:p>
            <a:pPr lvl="2">
              <a:lnSpc>
                <a:spcPct val="90000"/>
              </a:lnSpc>
            </a:pPr>
            <a:r>
              <a:rPr lang="nb-NO"/>
              <a:t>Kjøres lokalt på brukerens maskin</a:t>
            </a:r>
          </a:p>
          <a:p>
            <a:pPr lvl="2">
              <a:lnSpc>
                <a:spcPct val="90000"/>
              </a:lnSpc>
            </a:pPr>
            <a:r>
              <a:rPr lang="nb-NO"/>
              <a:t>Initierer kontakt med tjeneren aktivt</a:t>
            </a:r>
          </a:p>
          <a:p>
            <a:pPr lvl="2">
              <a:lnSpc>
                <a:spcPct val="90000"/>
              </a:lnSpc>
            </a:pPr>
            <a:r>
              <a:rPr lang="nb-NO"/>
              <a:t>Kan kontakte flere ulike tjenester om dette trengs, men en om gangen</a:t>
            </a:r>
          </a:p>
          <a:p>
            <a:pPr lvl="2">
              <a:lnSpc>
                <a:spcPct val="90000"/>
              </a:lnSpc>
            </a:pPr>
            <a:r>
              <a:rPr lang="nb-NO"/>
              <a:t>Trenger ingen spesiell maskinvare eller et avansert OS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0E6433DE-660E-1A47-873C-846738E1EB9F}" type="slidenum">
              <a:rPr lang="en-US"/>
              <a:pPr/>
              <a:t>23</a:t>
            </a:fld>
            <a:endParaRPr lang="en-US"/>
          </a:p>
        </p:txBody>
      </p:sp>
      <p:sp>
        <p:nvSpPr>
          <p:cNvPr id="957442" name="Rectangle 2"/>
          <p:cNvSpPr>
            <a:spLocks noGrp="1" noChangeArrowheads="1"/>
          </p:cNvSpPr>
          <p:nvPr>
            <p:ph type="title"/>
          </p:nvPr>
        </p:nvSpPr>
        <p:spPr/>
        <p:txBody>
          <a:bodyPr/>
          <a:lstStyle/>
          <a:p>
            <a:r>
              <a:rPr lang="nb-NO"/>
              <a:t>Tjenere</a:t>
            </a:r>
          </a:p>
        </p:txBody>
      </p:sp>
      <p:sp>
        <p:nvSpPr>
          <p:cNvPr id="957443" name="Rectangle 3"/>
          <p:cNvSpPr>
            <a:spLocks noGrp="1" noChangeArrowheads="1"/>
          </p:cNvSpPr>
          <p:nvPr>
            <p:ph type="body" idx="1"/>
          </p:nvPr>
        </p:nvSpPr>
        <p:spPr>
          <a:xfrm>
            <a:off x="457200" y="1524000"/>
            <a:ext cx="8229600" cy="4800600"/>
          </a:xfrm>
        </p:spPr>
        <p:txBody>
          <a:bodyPr/>
          <a:lstStyle/>
          <a:p>
            <a:pPr>
              <a:lnSpc>
                <a:spcPct val="90000"/>
              </a:lnSpc>
              <a:buFontTx/>
              <a:buNone/>
            </a:pPr>
            <a:r>
              <a:rPr lang="nb-NO"/>
              <a:t>Tjenere – venter passivt på kontakt</a:t>
            </a:r>
          </a:p>
          <a:p>
            <a:pPr lvl="1">
              <a:lnSpc>
                <a:spcPct val="90000"/>
              </a:lnSpc>
              <a:buFontTx/>
              <a:buNone/>
            </a:pPr>
            <a:r>
              <a:rPr lang="nb-NO"/>
              <a:t>Karakteristika:</a:t>
            </a:r>
          </a:p>
          <a:p>
            <a:pPr lvl="2">
              <a:lnSpc>
                <a:spcPct val="90000"/>
              </a:lnSpc>
            </a:pPr>
            <a:r>
              <a:rPr lang="nb-NO"/>
              <a:t>Spesialisert og privilegert program som tilbyr én tjeneste, gjerne til flere klienter samtidig</a:t>
            </a:r>
          </a:p>
          <a:p>
            <a:pPr lvl="2">
              <a:lnSpc>
                <a:spcPct val="90000"/>
              </a:lnSpc>
            </a:pPr>
            <a:r>
              <a:rPr lang="nb-NO"/>
              <a:t>Startes automatisk ved systemstart (boot) og jobber med mange ulike sesjoner</a:t>
            </a:r>
          </a:p>
          <a:p>
            <a:pPr lvl="2">
              <a:lnSpc>
                <a:spcPct val="90000"/>
              </a:lnSpc>
            </a:pPr>
            <a:r>
              <a:rPr lang="nb-NO"/>
              <a:t>Kjører på en delt datamaskin (ikke en arbeidsstasjon)</a:t>
            </a:r>
          </a:p>
          <a:p>
            <a:pPr lvl="2">
              <a:lnSpc>
                <a:spcPct val="90000"/>
              </a:lnSpc>
            </a:pPr>
            <a:r>
              <a:rPr lang="nb-NO"/>
              <a:t>Venter passivt på å kontaktes av klienter</a:t>
            </a:r>
          </a:p>
          <a:p>
            <a:pPr lvl="2">
              <a:lnSpc>
                <a:spcPct val="90000"/>
              </a:lnSpc>
            </a:pPr>
            <a:r>
              <a:rPr lang="nb-NO"/>
              <a:t>Kan kontaktes av ulike klienter, men tilbyr én tjeneste</a:t>
            </a:r>
          </a:p>
          <a:p>
            <a:pPr lvl="2">
              <a:lnSpc>
                <a:spcPct val="90000"/>
              </a:lnSpc>
            </a:pPr>
            <a:r>
              <a:rPr lang="nb-NO"/>
              <a:t>Trenger kraftig maskinvare og spesialisert OS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3EA7BB43-9DAC-9B46-B66C-8A0DE0256DBE}" type="slidenum">
              <a:rPr lang="en-US"/>
              <a:pPr/>
              <a:t>24</a:t>
            </a:fld>
            <a:endParaRPr lang="en-US"/>
          </a:p>
        </p:txBody>
      </p:sp>
      <p:sp>
        <p:nvSpPr>
          <p:cNvPr id="959490" name="Rectangle 2"/>
          <p:cNvSpPr>
            <a:spLocks noGrp="1" noChangeArrowheads="1"/>
          </p:cNvSpPr>
          <p:nvPr>
            <p:ph type="title"/>
          </p:nvPr>
        </p:nvSpPr>
        <p:spPr/>
        <p:txBody>
          <a:bodyPr/>
          <a:lstStyle/>
          <a:p>
            <a:r>
              <a:rPr lang="nb-NO"/>
              <a:t>Tjenere og tjenermaskiner</a:t>
            </a:r>
          </a:p>
        </p:txBody>
      </p:sp>
      <p:sp>
        <p:nvSpPr>
          <p:cNvPr id="959491" name="Rectangle 3"/>
          <p:cNvSpPr>
            <a:spLocks noGrp="1" noChangeArrowheads="1"/>
          </p:cNvSpPr>
          <p:nvPr>
            <p:ph type="body" idx="1"/>
          </p:nvPr>
        </p:nvSpPr>
        <p:spPr/>
        <p:txBody>
          <a:bodyPr/>
          <a:lstStyle/>
          <a:p>
            <a:pPr>
              <a:buFontTx/>
              <a:buNone/>
            </a:pPr>
            <a:r>
              <a:rPr lang="nb-NO"/>
              <a:t>Begrepsforvirring?</a:t>
            </a:r>
          </a:p>
          <a:p>
            <a:r>
              <a:rPr lang="nb-NO"/>
              <a:t>Tjener – programvare som tilbyr tjenester i et nettverk</a:t>
            </a:r>
          </a:p>
          <a:p>
            <a:r>
              <a:rPr lang="nb-NO"/>
              <a:t>Tjenermaskin – datamaskin som kjører en eller flere tjenere</a:t>
            </a:r>
          </a:p>
          <a:p>
            <a:r>
              <a:rPr lang="nb-NO" i="1"/>
              <a:t>”Server-class computer”</a:t>
            </a:r>
            <a:r>
              <a:rPr lang="nb-NO"/>
              <a:t> – kraftig datamaskin; spesielt designet for å kjøre tjenere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Plassholder for lysbildenummer 4"/>
          <p:cNvSpPr>
            <a:spLocks noGrp="1"/>
          </p:cNvSpPr>
          <p:nvPr>
            <p:ph type="sldNum" sz="quarter" idx="12"/>
          </p:nvPr>
        </p:nvSpPr>
        <p:spPr/>
        <p:txBody>
          <a:bodyPr/>
          <a:lstStyle/>
          <a:p>
            <a:fld id="{5120E01D-D08D-0641-AF81-47734F137275}" type="slidenum">
              <a:rPr lang="en-US"/>
              <a:pPr/>
              <a:t>25</a:t>
            </a:fld>
            <a:endParaRPr lang="en-US"/>
          </a:p>
        </p:txBody>
      </p:sp>
      <p:sp>
        <p:nvSpPr>
          <p:cNvPr id="961549" name="Rectangle 13"/>
          <p:cNvSpPr>
            <a:spLocks noChangeArrowheads="1"/>
          </p:cNvSpPr>
          <p:nvPr/>
        </p:nvSpPr>
        <p:spPr bwMode="auto">
          <a:xfrm>
            <a:off x="0" y="2130425"/>
            <a:ext cx="9144000" cy="4205288"/>
          </a:xfrm>
          <a:prstGeom prst="rect">
            <a:avLst/>
          </a:prstGeom>
          <a:solidFill>
            <a:schemeClr val="tx1"/>
          </a:solidFill>
          <a:ln w="9525">
            <a:noFill/>
            <a:miter lim="800000"/>
            <a:headEnd/>
            <a:tailEnd/>
          </a:ln>
          <a:effectLst/>
        </p:spPr>
        <p:txBody>
          <a:bodyPr wrap="none" anchor="ctr">
            <a:prstTxWarp prst="textNoShape">
              <a:avLst/>
            </a:prstTxWarp>
          </a:bodyPr>
          <a:lstStyle/>
          <a:p>
            <a:endParaRPr lang="nn-NO"/>
          </a:p>
        </p:txBody>
      </p:sp>
      <p:sp>
        <p:nvSpPr>
          <p:cNvPr id="961538" name="Rectangle 2"/>
          <p:cNvSpPr>
            <a:spLocks noGrp="1" noChangeArrowheads="1"/>
          </p:cNvSpPr>
          <p:nvPr>
            <p:ph type="title"/>
          </p:nvPr>
        </p:nvSpPr>
        <p:spPr/>
        <p:txBody>
          <a:bodyPr/>
          <a:lstStyle/>
          <a:p>
            <a:r>
              <a:rPr lang="nb-NO"/>
              <a:t>Klienter, tjenere og tjenermaskiner</a:t>
            </a:r>
          </a:p>
        </p:txBody>
      </p:sp>
      <p:pic>
        <p:nvPicPr>
          <p:cNvPr id="961539" name="Picture 3" descr="pedge_2300"/>
          <p:cNvPicPr>
            <a:picLocks noChangeAspect="1" noChangeArrowheads="1"/>
          </p:cNvPicPr>
          <p:nvPr/>
        </p:nvPicPr>
        <p:blipFill>
          <a:blip r:embed="rId3">
            <a:clrChange>
              <a:clrFrom>
                <a:srgbClr val="FFFFFF"/>
              </a:clrFrom>
              <a:clrTo>
                <a:srgbClr val="FFFFFF">
                  <a:alpha val="0"/>
                </a:srgbClr>
              </a:clrTo>
            </a:clrChange>
          </a:blip>
          <a:srcRect l="12122" r="12122"/>
          <a:stretch>
            <a:fillRect/>
          </a:stretch>
        </p:blipFill>
        <p:spPr bwMode="auto">
          <a:xfrm>
            <a:off x="5853113" y="3000375"/>
            <a:ext cx="2719387" cy="2819400"/>
          </a:xfrm>
          <a:prstGeom prst="rect">
            <a:avLst/>
          </a:prstGeom>
          <a:noFill/>
        </p:spPr>
      </p:pic>
      <p:pic>
        <p:nvPicPr>
          <p:cNvPr id="961540" name="Picture 4" descr="exchserv"/>
          <p:cNvPicPr>
            <a:picLocks noChangeAspect="1" noChangeArrowheads="1"/>
          </p:cNvPicPr>
          <p:nvPr/>
        </p:nvPicPr>
        <p:blipFill>
          <a:blip r:embed="rId4"/>
          <a:srcRect/>
          <a:stretch>
            <a:fillRect/>
          </a:stretch>
        </p:blipFill>
        <p:spPr bwMode="auto">
          <a:xfrm>
            <a:off x="4495800" y="3990975"/>
            <a:ext cx="1295400" cy="1638300"/>
          </a:xfrm>
          <a:prstGeom prst="rect">
            <a:avLst/>
          </a:prstGeom>
          <a:noFill/>
        </p:spPr>
      </p:pic>
      <p:sp>
        <p:nvSpPr>
          <p:cNvPr id="961541" name="Rectangle 5"/>
          <p:cNvSpPr>
            <a:spLocks noChangeArrowheads="1"/>
          </p:cNvSpPr>
          <p:nvPr/>
        </p:nvSpPr>
        <p:spPr bwMode="auto">
          <a:xfrm>
            <a:off x="4343400" y="2446338"/>
            <a:ext cx="4495800" cy="3657600"/>
          </a:xfrm>
          <a:prstGeom prst="rect">
            <a:avLst/>
          </a:prstGeom>
          <a:noFill/>
          <a:ln w="25400">
            <a:solidFill>
              <a:schemeClr val="bg1"/>
            </a:solidFill>
            <a:prstDash val="dash"/>
            <a:miter lim="800000"/>
            <a:headEnd/>
            <a:tailEnd/>
          </a:ln>
          <a:effectLst/>
        </p:spPr>
        <p:txBody>
          <a:bodyPr wrap="none" anchor="ctr">
            <a:prstTxWarp prst="textNoShape">
              <a:avLst/>
            </a:prstTxWarp>
          </a:bodyPr>
          <a:lstStyle/>
          <a:p>
            <a:endParaRPr lang="nn-NO"/>
          </a:p>
        </p:txBody>
      </p:sp>
      <p:sp>
        <p:nvSpPr>
          <p:cNvPr id="961542" name="Text Box 6"/>
          <p:cNvSpPr txBox="1">
            <a:spLocks noChangeArrowheads="1"/>
          </p:cNvSpPr>
          <p:nvPr/>
        </p:nvSpPr>
        <p:spPr bwMode="auto">
          <a:xfrm>
            <a:off x="746125" y="2636838"/>
            <a:ext cx="2259013" cy="396875"/>
          </a:xfrm>
          <a:prstGeom prst="rect">
            <a:avLst/>
          </a:prstGeom>
          <a:noFill/>
          <a:ln w="9525">
            <a:noFill/>
            <a:miter lim="800000"/>
            <a:headEnd/>
            <a:tailEnd/>
          </a:ln>
          <a:effectLst/>
        </p:spPr>
        <p:txBody>
          <a:bodyPr wrap="none">
            <a:prstTxWarp prst="textNoShape">
              <a:avLst/>
            </a:prstTxWarp>
            <a:spAutoFit/>
          </a:bodyPr>
          <a:lstStyle/>
          <a:p>
            <a:pPr eaLnBrk="1" hangingPunct="1"/>
            <a:r>
              <a:rPr lang="nb-NO" sz="2000">
                <a:solidFill>
                  <a:schemeClr val="bg1"/>
                </a:solidFill>
              </a:rPr>
              <a:t>Klientprogramvare</a:t>
            </a:r>
          </a:p>
        </p:txBody>
      </p:sp>
      <p:sp>
        <p:nvSpPr>
          <p:cNvPr id="961543" name="Text Box 7"/>
          <p:cNvSpPr txBox="1">
            <a:spLocks noChangeArrowheads="1"/>
          </p:cNvSpPr>
          <p:nvPr/>
        </p:nvSpPr>
        <p:spPr bwMode="auto">
          <a:xfrm>
            <a:off x="4346575" y="2636838"/>
            <a:ext cx="4205288" cy="396875"/>
          </a:xfrm>
          <a:prstGeom prst="rect">
            <a:avLst/>
          </a:prstGeom>
          <a:noFill/>
          <a:ln w="9525">
            <a:noFill/>
            <a:miter lim="800000"/>
            <a:headEnd/>
            <a:tailEnd/>
          </a:ln>
          <a:effectLst/>
        </p:spPr>
        <p:txBody>
          <a:bodyPr wrap="none">
            <a:prstTxWarp prst="textNoShape">
              <a:avLst/>
            </a:prstTxWarp>
            <a:spAutoFit/>
          </a:bodyPr>
          <a:lstStyle/>
          <a:p>
            <a:pPr eaLnBrk="1" hangingPunct="1"/>
            <a:r>
              <a:rPr lang="nb-NO" sz="2000">
                <a:solidFill>
                  <a:schemeClr val="bg1"/>
                </a:solidFill>
              </a:rPr>
              <a:t>Tjenermaskin og tjenerprogramvare</a:t>
            </a:r>
          </a:p>
        </p:txBody>
      </p:sp>
      <p:grpSp>
        <p:nvGrpSpPr>
          <p:cNvPr id="2" name="Group 8"/>
          <p:cNvGrpSpPr>
            <a:grpSpLocks/>
          </p:cNvGrpSpPr>
          <p:nvPr/>
        </p:nvGrpSpPr>
        <p:grpSpPr bwMode="auto">
          <a:xfrm>
            <a:off x="914400" y="3076575"/>
            <a:ext cx="2103438" cy="2549525"/>
            <a:chOff x="816" y="2064"/>
            <a:chExt cx="1613" cy="1942"/>
          </a:xfrm>
        </p:grpSpPr>
        <p:pic>
          <p:nvPicPr>
            <p:cNvPr id="961545" name="Picture 9" descr="outlook"/>
            <p:cNvPicPr>
              <a:picLocks noChangeAspect="1" noChangeArrowheads="1"/>
            </p:cNvPicPr>
            <p:nvPr/>
          </p:nvPicPr>
          <p:blipFill>
            <a:blip r:embed="rId5"/>
            <a:srcRect/>
            <a:stretch>
              <a:fillRect/>
            </a:stretch>
          </p:blipFill>
          <p:spPr bwMode="auto">
            <a:xfrm>
              <a:off x="816" y="2064"/>
              <a:ext cx="1085" cy="1318"/>
            </a:xfrm>
            <a:prstGeom prst="rect">
              <a:avLst/>
            </a:prstGeom>
            <a:noFill/>
          </p:spPr>
        </p:pic>
        <p:pic>
          <p:nvPicPr>
            <p:cNvPr id="961546" name="Picture 10" descr="outlook"/>
            <p:cNvPicPr>
              <a:picLocks noChangeAspect="1" noChangeArrowheads="1"/>
            </p:cNvPicPr>
            <p:nvPr/>
          </p:nvPicPr>
          <p:blipFill>
            <a:blip r:embed="rId5"/>
            <a:srcRect/>
            <a:stretch>
              <a:fillRect/>
            </a:stretch>
          </p:blipFill>
          <p:spPr bwMode="auto">
            <a:xfrm>
              <a:off x="960" y="2256"/>
              <a:ext cx="1085" cy="1318"/>
            </a:xfrm>
            <a:prstGeom prst="rect">
              <a:avLst/>
            </a:prstGeom>
            <a:noFill/>
          </p:spPr>
        </p:pic>
        <p:pic>
          <p:nvPicPr>
            <p:cNvPr id="961547" name="Picture 11" descr="outlook"/>
            <p:cNvPicPr>
              <a:picLocks noChangeAspect="1" noChangeArrowheads="1"/>
            </p:cNvPicPr>
            <p:nvPr/>
          </p:nvPicPr>
          <p:blipFill>
            <a:blip r:embed="rId5"/>
            <a:srcRect/>
            <a:stretch>
              <a:fillRect/>
            </a:stretch>
          </p:blipFill>
          <p:spPr bwMode="auto">
            <a:xfrm>
              <a:off x="1152" y="2496"/>
              <a:ext cx="1085" cy="1318"/>
            </a:xfrm>
            <a:prstGeom prst="rect">
              <a:avLst/>
            </a:prstGeom>
            <a:noFill/>
          </p:spPr>
        </p:pic>
        <p:pic>
          <p:nvPicPr>
            <p:cNvPr id="961548" name="Picture 12" descr="outlook"/>
            <p:cNvPicPr>
              <a:picLocks noChangeAspect="1" noChangeArrowheads="1"/>
            </p:cNvPicPr>
            <p:nvPr/>
          </p:nvPicPr>
          <p:blipFill>
            <a:blip r:embed="rId5"/>
            <a:srcRect/>
            <a:stretch>
              <a:fillRect/>
            </a:stretch>
          </p:blipFill>
          <p:spPr bwMode="auto">
            <a:xfrm>
              <a:off x="1344" y="2688"/>
              <a:ext cx="1085" cy="1318"/>
            </a:xfrm>
            <a:prstGeom prst="rect">
              <a:avLst/>
            </a:prstGeom>
            <a:noFill/>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6A132D9A-D458-3B4A-8E45-EFCA334BD8AA}" type="slidenum">
              <a:rPr lang="en-US"/>
              <a:pPr/>
              <a:t>26</a:t>
            </a:fld>
            <a:endParaRPr lang="en-US"/>
          </a:p>
        </p:txBody>
      </p:sp>
      <p:sp>
        <p:nvSpPr>
          <p:cNvPr id="963586" name="Rectangle 2"/>
          <p:cNvSpPr>
            <a:spLocks noGrp="1" noChangeArrowheads="1"/>
          </p:cNvSpPr>
          <p:nvPr>
            <p:ph type="title"/>
          </p:nvPr>
        </p:nvSpPr>
        <p:spPr/>
        <p:txBody>
          <a:bodyPr/>
          <a:lstStyle/>
          <a:p>
            <a:r>
              <a:rPr lang="nb-NO"/>
              <a:t>Dataflyten: klient - tjener</a:t>
            </a:r>
          </a:p>
        </p:txBody>
      </p:sp>
      <p:sp>
        <p:nvSpPr>
          <p:cNvPr id="963587" name="Rectangle 3"/>
          <p:cNvSpPr>
            <a:spLocks noGrp="1" noChangeArrowheads="1"/>
          </p:cNvSpPr>
          <p:nvPr>
            <p:ph type="body" idx="1"/>
          </p:nvPr>
        </p:nvSpPr>
        <p:spPr/>
        <p:txBody>
          <a:bodyPr/>
          <a:lstStyle/>
          <a:p>
            <a:r>
              <a:rPr lang="nb-NO"/>
              <a:t>2-veis kommunikasjon vanlig</a:t>
            </a:r>
          </a:p>
          <a:p>
            <a:pPr lvl="1"/>
            <a:r>
              <a:rPr lang="nb-NO"/>
              <a:t>Forespørsel fra klient medfører svar fra tjener</a:t>
            </a:r>
          </a:p>
          <a:p>
            <a:r>
              <a:rPr lang="nb-NO"/>
              <a:t>Kontinuerlig strøm av data fra tjener</a:t>
            </a:r>
          </a:p>
          <a:p>
            <a:pPr lvl="1"/>
            <a:r>
              <a:rPr lang="nb-NO"/>
              <a:t>Børsinfo, værdata, Webcasts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Plassholder for lysbildenummer 5"/>
          <p:cNvSpPr>
            <a:spLocks noGrp="1"/>
          </p:cNvSpPr>
          <p:nvPr>
            <p:ph type="sldNum" sz="quarter" idx="12"/>
          </p:nvPr>
        </p:nvSpPr>
        <p:spPr/>
        <p:txBody>
          <a:bodyPr/>
          <a:lstStyle/>
          <a:p>
            <a:fld id="{CA637730-D386-BD41-9F05-62C38F24AF67}" type="slidenum">
              <a:rPr lang="en-US"/>
              <a:pPr/>
              <a:t>27</a:t>
            </a:fld>
            <a:endParaRPr lang="en-US"/>
          </a:p>
        </p:txBody>
      </p:sp>
      <p:sp>
        <p:nvSpPr>
          <p:cNvPr id="966658" name="Rectangle 2"/>
          <p:cNvSpPr>
            <a:spLocks noGrp="1" noChangeArrowheads="1"/>
          </p:cNvSpPr>
          <p:nvPr>
            <p:ph type="title"/>
          </p:nvPr>
        </p:nvSpPr>
        <p:spPr/>
        <p:txBody>
          <a:bodyPr/>
          <a:lstStyle/>
          <a:p>
            <a:r>
              <a:rPr lang="nb-NO"/>
              <a:t>Transport av data - Protokoller</a:t>
            </a:r>
          </a:p>
        </p:txBody>
      </p:sp>
      <p:sp>
        <p:nvSpPr>
          <p:cNvPr id="966659" name="Rectangle 3"/>
          <p:cNvSpPr>
            <a:spLocks noGrp="1" noChangeArrowheads="1"/>
          </p:cNvSpPr>
          <p:nvPr>
            <p:ph type="body" idx="1"/>
          </p:nvPr>
        </p:nvSpPr>
        <p:spPr>
          <a:xfrm>
            <a:off x="381000" y="1828800"/>
            <a:ext cx="8382000" cy="1219200"/>
          </a:xfrm>
        </p:spPr>
        <p:txBody>
          <a:bodyPr/>
          <a:lstStyle/>
          <a:p>
            <a:r>
              <a:rPr lang="nb-NO"/>
              <a:t>Klient og tjener kommuniserer via transportprotokoller (TCP/IP)</a:t>
            </a:r>
          </a:p>
        </p:txBody>
      </p:sp>
      <p:sp>
        <p:nvSpPr>
          <p:cNvPr id="966678" name="Rectangle 22"/>
          <p:cNvSpPr>
            <a:spLocks noChangeArrowheads="1"/>
          </p:cNvSpPr>
          <p:nvPr/>
        </p:nvSpPr>
        <p:spPr bwMode="auto">
          <a:xfrm>
            <a:off x="0" y="3225800"/>
            <a:ext cx="9144000" cy="3173413"/>
          </a:xfrm>
          <a:prstGeom prst="rect">
            <a:avLst/>
          </a:prstGeom>
          <a:solidFill>
            <a:schemeClr val="tx1"/>
          </a:solidFill>
          <a:ln w="9525">
            <a:noFill/>
            <a:miter lim="800000"/>
            <a:headEnd/>
            <a:tailEnd/>
          </a:ln>
          <a:effectLst/>
        </p:spPr>
        <p:txBody>
          <a:bodyPr wrap="none" anchor="ctr">
            <a:prstTxWarp prst="textNoShape">
              <a:avLst/>
            </a:prstTxWarp>
          </a:bodyPr>
          <a:lstStyle/>
          <a:p>
            <a:endParaRPr lang="nn-NO"/>
          </a:p>
        </p:txBody>
      </p:sp>
      <p:grpSp>
        <p:nvGrpSpPr>
          <p:cNvPr id="2" name="Group 23"/>
          <p:cNvGrpSpPr>
            <a:grpSpLocks/>
          </p:cNvGrpSpPr>
          <p:nvPr/>
        </p:nvGrpSpPr>
        <p:grpSpPr bwMode="auto">
          <a:xfrm>
            <a:off x="1657350" y="3625850"/>
            <a:ext cx="5715000" cy="2514600"/>
            <a:chOff x="1152" y="2304"/>
            <a:chExt cx="3600" cy="1584"/>
          </a:xfrm>
        </p:grpSpPr>
        <p:grpSp>
          <p:nvGrpSpPr>
            <p:cNvPr id="3" name="Group 24"/>
            <p:cNvGrpSpPr>
              <a:grpSpLocks/>
            </p:cNvGrpSpPr>
            <p:nvPr/>
          </p:nvGrpSpPr>
          <p:grpSpPr bwMode="auto">
            <a:xfrm>
              <a:off x="1152" y="2304"/>
              <a:ext cx="672" cy="1104"/>
              <a:chOff x="1632" y="2352"/>
              <a:chExt cx="672" cy="1104"/>
            </a:xfrm>
          </p:grpSpPr>
          <p:sp>
            <p:nvSpPr>
              <p:cNvPr id="966681" name="Rectangle 25"/>
              <p:cNvSpPr>
                <a:spLocks noChangeArrowheads="1"/>
              </p:cNvSpPr>
              <p:nvPr/>
            </p:nvSpPr>
            <p:spPr bwMode="auto">
              <a:xfrm>
                <a:off x="1632" y="2352"/>
                <a:ext cx="672" cy="1104"/>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sp>
            <p:nvSpPr>
              <p:cNvPr id="966682" name="Oval 26"/>
              <p:cNvSpPr>
                <a:spLocks noChangeArrowheads="1"/>
              </p:cNvSpPr>
              <p:nvPr/>
            </p:nvSpPr>
            <p:spPr bwMode="auto">
              <a:xfrm>
                <a:off x="1776" y="2400"/>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klient</a:t>
                </a:r>
              </a:p>
            </p:txBody>
          </p:sp>
          <p:sp>
            <p:nvSpPr>
              <p:cNvPr id="966683" name="Line 27"/>
              <p:cNvSpPr>
                <a:spLocks noChangeShapeType="1"/>
              </p:cNvSpPr>
              <p:nvPr/>
            </p:nvSpPr>
            <p:spPr bwMode="auto">
              <a:xfrm>
                <a:off x="1968" y="2784"/>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sp>
            <p:nvSpPr>
              <p:cNvPr id="966684" name="Rectangle 28"/>
              <p:cNvSpPr>
                <a:spLocks noChangeArrowheads="1"/>
              </p:cNvSpPr>
              <p:nvPr/>
            </p:nvSpPr>
            <p:spPr bwMode="auto">
              <a:xfrm>
                <a:off x="1632" y="2880"/>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66685" name="Rectangle 29"/>
              <p:cNvSpPr>
                <a:spLocks noChangeArrowheads="1"/>
              </p:cNvSpPr>
              <p:nvPr/>
            </p:nvSpPr>
            <p:spPr bwMode="auto">
              <a:xfrm>
                <a:off x="1632" y="3072"/>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66686" name="Rectangle 30"/>
              <p:cNvSpPr>
                <a:spLocks noChangeArrowheads="1"/>
              </p:cNvSpPr>
              <p:nvPr/>
            </p:nvSpPr>
            <p:spPr bwMode="auto">
              <a:xfrm>
                <a:off x="1632" y="3264"/>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grpSp>
        <p:grpSp>
          <p:nvGrpSpPr>
            <p:cNvPr id="4" name="Group 31"/>
            <p:cNvGrpSpPr>
              <a:grpSpLocks/>
            </p:cNvGrpSpPr>
            <p:nvPr/>
          </p:nvGrpSpPr>
          <p:grpSpPr bwMode="auto">
            <a:xfrm>
              <a:off x="4080" y="2304"/>
              <a:ext cx="672" cy="1104"/>
              <a:chOff x="1632" y="2352"/>
              <a:chExt cx="672" cy="1104"/>
            </a:xfrm>
          </p:grpSpPr>
          <p:sp>
            <p:nvSpPr>
              <p:cNvPr id="966688" name="Rectangle 32"/>
              <p:cNvSpPr>
                <a:spLocks noChangeArrowheads="1"/>
              </p:cNvSpPr>
              <p:nvPr/>
            </p:nvSpPr>
            <p:spPr bwMode="auto">
              <a:xfrm>
                <a:off x="1632" y="2352"/>
                <a:ext cx="672" cy="1104"/>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sp>
            <p:nvSpPr>
              <p:cNvPr id="966689" name="Oval 33"/>
              <p:cNvSpPr>
                <a:spLocks noChangeArrowheads="1"/>
              </p:cNvSpPr>
              <p:nvPr/>
            </p:nvSpPr>
            <p:spPr bwMode="auto">
              <a:xfrm>
                <a:off x="1776" y="2400"/>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tjener</a:t>
                </a:r>
              </a:p>
            </p:txBody>
          </p:sp>
          <p:sp>
            <p:nvSpPr>
              <p:cNvPr id="966690" name="Line 34"/>
              <p:cNvSpPr>
                <a:spLocks noChangeShapeType="1"/>
              </p:cNvSpPr>
              <p:nvPr/>
            </p:nvSpPr>
            <p:spPr bwMode="auto">
              <a:xfrm>
                <a:off x="1968" y="2784"/>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sp>
            <p:nvSpPr>
              <p:cNvPr id="966691" name="Rectangle 35"/>
              <p:cNvSpPr>
                <a:spLocks noChangeArrowheads="1"/>
              </p:cNvSpPr>
              <p:nvPr/>
            </p:nvSpPr>
            <p:spPr bwMode="auto">
              <a:xfrm>
                <a:off x="1632" y="2880"/>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66692" name="Rectangle 36"/>
              <p:cNvSpPr>
                <a:spLocks noChangeArrowheads="1"/>
              </p:cNvSpPr>
              <p:nvPr/>
            </p:nvSpPr>
            <p:spPr bwMode="auto">
              <a:xfrm>
                <a:off x="1632" y="3072"/>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66693" name="Rectangle 37"/>
              <p:cNvSpPr>
                <a:spLocks noChangeArrowheads="1"/>
              </p:cNvSpPr>
              <p:nvPr/>
            </p:nvSpPr>
            <p:spPr bwMode="auto">
              <a:xfrm>
                <a:off x="1632" y="3264"/>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grpSp>
        <p:sp>
          <p:nvSpPr>
            <p:cNvPr id="966694" name="Cloud"/>
            <p:cNvSpPr>
              <a:spLocks noChangeAspect="1" noEditPoints="1" noChangeArrowheads="1"/>
            </p:cNvSpPr>
            <p:nvPr/>
          </p:nvSpPr>
          <p:spPr bwMode="auto">
            <a:xfrm>
              <a:off x="2112" y="3504"/>
              <a:ext cx="1728" cy="38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bg1"/>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ctr" eaLnBrk="1" hangingPunct="1"/>
              <a:r>
                <a:rPr lang="nb-NO" sz="1600">
                  <a:solidFill>
                    <a:schemeClr val="bg1"/>
                  </a:solidFill>
                </a:rPr>
                <a:t>internett</a:t>
              </a:r>
            </a:p>
          </p:txBody>
        </p:sp>
        <p:cxnSp>
          <p:nvCxnSpPr>
            <p:cNvPr id="966695" name="AutoShape 39"/>
            <p:cNvCxnSpPr>
              <a:cxnSpLocks noChangeShapeType="1"/>
              <a:stCxn id="966686" idx="2"/>
              <a:endCxn id="966694" idx="0"/>
            </p:cNvCxnSpPr>
            <p:nvPr/>
          </p:nvCxnSpPr>
          <p:spPr bwMode="auto">
            <a:xfrm rot="16200000" flipH="1">
              <a:off x="1659" y="3237"/>
              <a:ext cx="288" cy="629"/>
            </a:xfrm>
            <a:prstGeom prst="bentConnector2">
              <a:avLst/>
            </a:prstGeom>
            <a:noFill/>
            <a:ln w="9525">
              <a:solidFill>
                <a:schemeClr val="bg1"/>
              </a:solidFill>
              <a:miter lim="800000"/>
              <a:headEnd/>
              <a:tailEnd/>
            </a:ln>
            <a:effectLst/>
          </p:spPr>
        </p:cxnSp>
        <p:cxnSp>
          <p:nvCxnSpPr>
            <p:cNvPr id="966696" name="AutoShape 40"/>
            <p:cNvCxnSpPr>
              <a:cxnSpLocks noChangeShapeType="1"/>
              <a:stCxn id="966694" idx="2"/>
              <a:endCxn id="966693" idx="2"/>
            </p:cNvCxnSpPr>
            <p:nvPr/>
          </p:nvCxnSpPr>
          <p:spPr bwMode="auto">
            <a:xfrm flipV="1">
              <a:off x="3839" y="3408"/>
              <a:ext cx="577" cy="288"/>
            </a:xfrm>
            <a:prstGeom prst="bentConnector2">
              <a:avLst/>
            </a:prstGeom>
            <a:noFill/>
            <a:ln w="9525">
              <a:solidFill>
                <a:schemeClr val="bg1"/>
              </a:solidFill>
              <a:miter lim="800000"/>
              <a:headEnd/>
              <a:tailEnd/>
            </a:ln>
            <a:effectLst/>
          </p:spPr>
        </p:cxn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Plassholder for lysbildenummer 5"/>
          <p:cNvSpPr>
            <a:spLocks noGrp="1"/>
          </p:cNvSpPr>
          <p:nvPr>
            <p:ph type="sldNum" sz="quarter" idx="12"/>
          </p:nvPr>
        </p:nvSpPr>
        <p:spPr/>
        <p:txBody>
          <a:bodyPr/>
          <a:lstStyle/>
          <a:p>
            <a:fld id="{FA681615-7A08-304F-B3EB-6D6A15EEB497}" type="slidenum">
              <a:rPr lang="en-US"/>
              <a:pPr/>
              <a:t>28</a:t>
            </a:fld>
            <a:endParaRPr lang="en-US"/>
          </a:p>
        </p:txBody>
      </p:sp>
      <p:sp>
        <p:nvSpPr>
          <p:cNvPr id="968736" name="Rectangle 32"/>
          <p:cNvSpPr>
            <a:spLocks noChangeArrowheads="1"/>
          </p:cNvSpPr>
          <p:nvPr/>
        </p:nvSpPr>
        <p:spPr bwMode="auto">
          <a:xfrm>
            <a:off x="0" y="3205163"/>
            <a:ext cx="9144000" cy="3130550"/>
          </a:xfrm>
          <a:prstGeom prst="rect">
            <a:avLst/>
          </a:prstGeom>
          <a:solidFill>
            <a:schemeClr val="tx1"/>
          </a:solidFill>
          <a:ln w="9525">
            <a:noFill/>
            <a:miter lim="800000"/>
            <a:headEnd/>
            <a:tailEnd/>
          </a:ln>
          <a:effectLst/>
        </p:spPr>
        <p:txBody>
          <a:bodyPr wrap="none" anchor="ctr">
            <a:prstTxWarp prst="textNoShape">
              <a:avLst/>
            </a:prstTxWarp>
          </a:bodyPr>
          <a:lstStyle/>
          <a:p>
            <a:endParaRPr lang="nn-NO"/>
          </a:p>
        </p:txBody>
      </p:sp>
      <p:sp>
        <p:nvSpPr>
          <p:cNvPr id="968706" name="Rectangle 2"/>
          <p:cNvSpPr>
            <a:spLocks noGrp="1" noChangeArrowheads="1"/>
          </p:cNvSpPr>
          <p:nvPr>
            <p:ph type="title"/>
          </p:nvPr>
        </p:nvSpPr>
        <p:spPr/>
        <p:txBody>
          <a:bodyPr/>
          <a:lstStyle/>
          <a:p>
            <a:r>
              <a:rPr lang="nb-NO"/>
              <a:t>Tjenere med flere tjenester</a:t>
            </a:r>
          </a:p>
        </p:txBody>
      </p:sp>
      <p:sp>
        <p:nvSpPr>
          <p:cNvPr id="968707" name="Rectangle 3"/>
          <p:cNvSpPr>
            <a:spLocks noGrp="1" noChangeArrowheads="1"/>
          </p:cNvSpPr>
          <p:nvPr>
            <p:ph type="body" idx="1"/>
          </p:nvPr>
        </p:nvSpPr>
        <p:spPr>
          <a:xfrm>
            <a:off x="381000" y="1828800"/>
            <a:ext cx="8382000" cy="1219200"/>
          </a:xfrm>
        </p:spPr>
        <p:txBody>
          <a:bodyPr/>
          <a:lstStyle/>
          <a:p>
            <a:r>
              <a:rPr lang="nb-NO"/>
              <a:t>Egne tjenerprogrammer for hver tjeneste på en enkelt tjenermaskin</a:t>
            </a:r>
          </a:p>
        </p:txBody>
      </p:sp>
      <p:grpSp>
        <p:nvGrpSpPr>
          <p:cNvPr id="2" name="Group 4"/>
          <p:cNvGrpSpPr>
            <a:grpSpLocks/>
          </p:cNvGrpSpPr>
          <p:nvPr/>
        </p:nvGrpSpPr>
        <p:grpSpPr bwMode="auto">
          <a:xfrm>
            <a:off x="1828800" y="3657600"/>
            <a:ext cx="1066800" cy="1752600"/>
            <a:chOff x="1632" y="2352"/>
            <a:chExt cx="672" cy="1104"/>
          </a:xfrm>
        </p:grpSpPr>
        <p:sp>
          <p:nvSpPr>
            <p:cNvPr id="968709" name="Rectangle 5"/>
            <p:cNvSpPr>
              <a:spLocks noChangeArrowheads="1"/>
            </p:cNvSpPr>
            <p:nvPr/>
          </p:nvSpPr>
          <p:spPr bwMode="auto">
            <a:xfrm>
              <a:off x="1632" y="2352"/>
              <a:ext cx="672" cy="1104"/>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sp>
          <p:nvSpPr>
            <p:cNvPr id="968710" name="Oval 6"/>
            <p:cNvSpPr>
              <a:spLocks noChangeArrowheads="1"/>
            </p:cNvSpPr>
            <p:nvPr/>
          </p:nvSpPr>
          <p:spPr bwMode="auto">
            <a:xfrm>
              <a:off x="1776" y="2400"/>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klient</a:t>
              </a:r>
            </a:p>
          </p:txBody>
        </p:sp>
        <p:sp>
          <p:nvSpPr>
            <p:cNvPr id="968711" name="Line 7"/>
            <p:cNvSpPr>
              <a:spLocks noChangeShapeType="1"/>
            </p:cNvSpPr>
            <p:nvPr/>
          </p:nvSpPr>
          <p:spPr bwMode="auto">
            <a:xfrm>
              <a:off x="1968" y="2784"/>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sp>
          <p:nvSpPr>
            <p:cNvPr id="968712" name="Rectangle 8"/>
            <p:cNvSpPr>
              <a:spLocks noChangeArrowheads="1"/>
            </p:cNvSpPr>
            <p:nvPr/>
          </p:nvSpPr>
          <p:spPr bwMode="auto">
            <a:xfrm>
              <a:off x="1632" y="2880"/>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68713" name="Rectangle 9"/>
            <p:cNvSpPr>
              <a:spLocks noChangeArrowheads="1"/>
            </p:cNvSpPr>
            <p:nvPr/>
          </p:nvSpPr>
          <p:spPr bwMode="auto">
            <a:xfrm>
              <a:off x="1632" y="3072"/>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68714" name="Rectangle 10"/>
            <p:cNvSpPr>
              <a:spLocks noChangeArrowheads="1"/>
            </p:cNvSpPr>
            <p:nvPr/>
          </p:nvSpPr>
          <p:spPr bwMode="auto">
            <a:xfrm>
              <a:off x="1632" y="3264"/>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grpSp>
      <p:grpSp>
        <p:nvGrpSpPr>
          <p:cNvPr id="3" name="Group 11"/>
          <p:cNvGrpSpPr>
            <a:grpSpLocks/>
          </p:cNvGrpSpPr>
          <p:nvPr/>
        </p:nvGrpSpPr>
        <p:grpSpPr bwMode="auto">
          <a:xfrm>
            <a:off x="6477000" y="3657600"/>
            <a:ext cx="1066800" cy="1752600"/>
            <a:chOff x="1632" y="2352"/>
            <a:chExt cx="672" cy="1104"/>
          </a:xfrm>
        </p:grpSpPr>
        <p:sp>
          <p:nvSpPr>
            <p:cNvPr id="968716" name="Rectangle 12"/>
            <p:cNvSpPr>
              <a:spLocks noChangeArrowheads="1"/>
            </p:cNvSpPr>
            <p:nvPr/>
          </p:nvSpPr>
          <p:spPr bwMode="auto">
            <a:xfrm>
              <a:off x="1632" y="2352"/>
              <a:ext cx="672" cy="1104"/>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sp>
          <p:nvSpPr>
            <p:cNvPr id="968717" name="Oval 13"/>
            <p:cNvSpPr>
              <a:spLocks noChangeArrowheads="1"/>
            </p:cNvSpPr>
            <p:nvPr/>
          </p:nvSpPr>
          <p:spPr bwMode="auto">
            <a:xfrm>
              <a:off x="1776" y="2400"/>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klient</a:t>
              </a:r>
            </a:p>
          </p:txBody>
        </p:sp>
        <p:sp>
          <p:nvSpPr>
            <p:cNvPr id="968718" name="Line 14"/>
            <p:cNvSpPr>
              <a:spLocks noChangeShapeType="1"/>
            </p:cNvSpPr>
            <p:nvPr/>
          </p:nvSpPr>
          <p:spPr bwMode="auto">
            <a:xfrm>
              <a:off x="1968" y="2784"/>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sp>
          <p:nvSpPr>
            <p:cNvPr id="968719" name="Rectangle 15"/>
            <p:cNvSpPr>
              <a:spLocks noChangeArrowheads="1"/>
            </p:cNvSpPr>
            <p:nvPr/>
          </p:nvSpPr>
          <p:spPr bwMode="auto">
            <a:xfrm>
              <a:off x="1632" y="2880"/>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68720" name="Rectangle 16"/>
            <p:cNvSpPr>
              <a:spLocks noChangeArrowheads="1"/>
            </p:cNvSpPr>
            <p:nvPr/>
          </p:nvSpPr>
          <p:spPr bwMode="auto">
            <a:xfrm>
              <a:off x="1632" y="3072"/>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68721" name="Rectangle 17"/>
            <p:cNvSpPr>
              <a:spLocks noChangeArrowheads="1"/>
            </p:cNvSpPr>
            <p:nvPr/>
          </p:nvSpPr>
          <p:spPr bwMode="auto">
            <a:xfrm>
              <a:off x="1632" y="3264"/>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grpSp>
      <p:sp>
        <p:nvSpPr>
          <p:cNvPr id="968722" name="Cloud"/>
          <p:cNvSpPr>
            <a:spLocks noChangeAspect="1" noEditPoints="1" noChangeArrowheads="1"/>
          </p:cNvSpPr>
          <p:nvPr/>
        </p:nvSpPr>
        <p:spPr bwMode="auto">
          <a:xfrm>
            <a:off x="3352800" y="5562600"/>
            <a:ext cx="2743200" cy="609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ctr" eaLnBrk="1" hangingPunct="1"/>
            <a:r>
              <a:rPr lang="nb-NO" sz="1600">
                <a:solidFill>
                  <a:schemeClr val="bg1"/>
                </a:solidFill>
              </a:rPr>
              <a:t>internett</a:t>
            </a:r>
          </a:p>
        </p:txBody>
      </p:sp>
      <p:cxnSp>
        <p:nvCxnSpPr>
          <p:cNvPr id="968723" name="AutoShape 19"/>
          <p:cNvCxnSpPr>
            <a:cxnSpLocks noChangeShapeType="1"/>
            <a:stCxn id="968714" idx="2"/>
            <a:endCxn id="968722" idx="0"/>
          </p:cNvCxnSpPr>
          <p:nvPr/>
        </p:nvCxnSpPr>
        <p:spPr bwMode="auto">
          <a:xfrm rot="16200000" flipH="1">
            <a:off x="2632869" y="5139531"/>
            <a:ext cx="457200" cy="998538"/>
          </a:xfrm>
          <a:prstGeom prst="bentConnector2">
            <a:avLst/>
          </a:prstGeom>
          <a:noFill/>
          <a:ln w="9525">
            <a:solidFill>
              <a:schemeClr val="bg1"/>
            </a:solidFill>
            <a:miter lim="800000"/>
            <a:headEnd/>
            <a:tailEnd/>
          </a:ln>
          <a:effectLst/>
        </p:spPr>
      </p:cxnSp>
      <p:cxnSp>
        <p:nvCxnSpPr>
          <p:cNvPr id="968724" name="AutoShape 20"/>
          <p:cNvCxnSpPr>
            <a:cxnSpLocks noChangeShapeType="1"/>
            <a:stCxn id="968722" idx="2"/>
            <a:endCxn id="968721" idx="2"/>
          </p:cNvCxnSpPr>
          <p:nvPr/>
        </p:nvCxnSpPr>
        <p:spPr bwMode="auto">
          <a:xfrm flipV="1">
            <a:off x="6094413" y="5410200"/>
            <a:ext cx="915987" cy="457200"/>
          </a:xfrm>
          <a:prstGeom prst="bentConnector2">
            <a:avLst/>
          </a:prstGeom>
          <a:noFill/>
          <a:ln w="9525">
            <a:solidFill>
              <a:schemeClr val="bg1"/>
            </a:solidFill>
            <a:miter lim="800000"/>
            <a:headEnd/>
            <a:tailEnd/>
          </a:ln>
          <a:effectLst/>
        </p:spPr>
      </p:cxnSp>
      <p:grpSp>
        <p:nvGrpSpPr>
          <p:cNvPr id="4" name="Group 21"/>
          <p:cNvGrpSpPr>
            <a:grpSpLocks/>
          </p:cNvGrpSpPr>
          <p:nvPr/>
        </p:nvGrpSpPr>
        <p:grpSpPr bwMode="auto">
          <a:xfrm>
            <a:off x="3733800" y="3657600"/>
            <a:ext cx="1981200" cy="1752600"/>
            <a:chOff x="2352" y="2304"/>
            <a:chExt cx="1248" cy="1104"/>
          </a:xfrm>
        </p:grpSpPr>
        <p:sp>
          <p:nvSpPr>
            <p:cNvPr id="968726" name="Rectangle 22"/>
            <p:cNvSpPr>
              <a:spLocks noChangeArrowheads="1"/>
            </p:cNvSpPr>
            <p:nvPr/>
          </p:nvSpPr>
          <p:spPr bwMode="auto">
            <a:xfrm>
              <a:off x="2352" y="2304"/>
              <a:ext cx="1248" cy="1104"/>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sp>
          <p:nvSpPr>
            <p:cNvPr id="968727" name="Oval 23"/>
            <p:cNvSpPr>
              <a:spLocks noChangeArrowheads="1"/>
            </p:cNvSpPr>
            <p:nvPr/>
          </p:nvSpPr>
          <p:spPr bwMode="auto">
            <a:xfrm>
              <a:off x="2496" y="2352"/>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tjener</a:t>
              </a:r>
            </a:p>
          </p:txBody>
        </p:sp>
        <p:sp>
          <p:nvSpPr>
            <p:cNvPr id="968728" name="Line 24"/>
            <p:cNvSpPr>
              <a:spLocks noChangeShapeType="1"/>
            </p:cNvSpPr>
            <p:nvPr/>
          </p:nvSpPr>
          <p:spPr bwMode="auto">
            <a:xfrm>
              <a:off x="2688" y="2736"/>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sp>
          <p:nvSpPr>
            <p:cNvPr id="968729" name="Rectangle 25"/>
            <p:cNvSpPr>
              <a:spLocks noChangeArrowheads="1"/>
            </p:cNvSpPr>
            <p:nvPr/>
          </p:nvSpPr>
          <p:spPr bwMode="auto">
            <a:xfrm>
              <a:off x="2352" y="2832"/>
              <a:ext cx="1248"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68730" name="Rectangle 26"/>
            <p:cNvSpPr>
              <a:spLocks noChangeArrowheads="1"/>
            </p:cNvSpPr>
            <p:nvPr/>
          </p:nvSpPr>
          <p:spPr bwMode="auto">
            <a:xfrm>
              <a:off x="2352" y="3024"/>
              <a:ext cx="1248"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68731" name="Rectangle 27"/>
            <p:cNvSpPr>
              <a:spLocks noChangeArrowheads="1"/>
            </p:cNvSpPr>
            <p:nvPr/>
          </p:nvSpPr>
          <p:spPr bwMode="auto">
            <a:xfrm>
              <a:off x="2352" y="3216"/>
              <a:ext cx="1248"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sp>
          <p:nvSpPr>
            <p:cNvPr id="968732" name="Oval 28"/>
            <p:cNvSpPr>
              <a:spLocks noChangeArrowheads="1"/>
            </p:cNvSpPr>
            <p:nvPr/>
          </p:nvSpPr>
          <p:spPr bwMode="auto">
            <a:xfrm>
              <a:off x="3072" y="2352"/>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tjener</a:t>
              </a:r>
            </a:p>
          </p:txBody>
        </p:sp>
        <p:sp>
          <p:nvSpPr>
            <p:cNvPr id="968733" name="Line 29"/>
            <p:cNvSpPr>
              <a:spLocks noChangeShapeType="1"/>
            </p:cNvSpPr>
            <p:nvPr/>
          </p:nvSpPr>
          <p:spPr bwMode="auto">
            <a:xfrm>
              <a:off x="3264" y="2736"/>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sp>
          <p:nvSpPr>
            <p:cNvPr id="968734" name="Text Box 30"/>
            <p:cNvSpPr txBox="1">
              <a:spLocks noChangeArrowheads="1"/>
            </p:cNvSpPr>
            <p:nvPr/>
          </p:nvSpPr>
          <p:spPr bwMode="auto">
            <a:xfrm>
              <a:off x="2832" y="2352"/>
              <a:ext cx="308" cy="288"/>
            </a:xfrm>
            <a:prstGeom prst="rect">
              <a:avLst/>
            </a:prstGeom>
            <a:noFill/>
            <a:ln w="9525">
              <a:noFill/>
              <a:miter lim="800000"/>
              <a:headEnd/>
              <a:tailEnd/>
            </a:ln>
            <a:effectLst/>
          </p:spPr>
          <p:txBody>
            <a:bodyPr wrap="none">
              <a:prstTxWarp prst="textNoShape">
                <a:avLst/>
              </a:prstTxWarp>
              <a:spAutoFit/>
            </a:bodyPr>
            <a:lstStyle/>
            <a:p>
              <a:pPr algn="ctr" eaLnBrk="1" hangingPunct="1"/>
              <a:r>
                <a:rPr lang="nb-NO">
                  <a:solidFill>
                    <a:schemeClr val="bg1"/>
                  </a:solidFill>
                  <a:latin typeface="Times New Roman" charset="0"/>
                </a:rPr>
                <a:t>…</a:t>
              </a:r>
            </a:p>
          </p:txBody>
        </p:sp>
      </p:grpSp>
      <p:cxnSp>
        <p:nvCxnSpPr>
          <p:cNvPr id="968735" name="AutoShape 31"/>
          <p:cNvCxnSpPr>
            <a:cxnSpLocks noChangeShapeType="1"/>
            <a:stCxn id="968731" idx="2"/>
            <a:endCxn id="968722" idx="3"/>
          </p:cNvCxnSpPr>
          <p:nvPr/>
        </p:nvCxnSpPr>
        <p:spPr bwMode="auto">
          <a:xfrm rot="5400000">
            <a:off x="4630737" y="5503863"/>
            <a:ext cx="187325" cy="0"/>
          </a:xfrm>
          <a:prstGeom prst="straightConnector1">
            <a:avLst/>
          </a:prstGeom>
          <a:noFill/>
          <a:ln w="9525">
            <a:solidFill>
              <a:schemeClr val="bg1"/>
            </a:solidFill>
            <a:miter lim="800000"/>
            <a:headEnd/>
            <a:tailEnd/>
          </a:ln>
          <a:effectLst/>
        </p:spPr>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580F25B2-6D87-304E-9461-FB673DA9EF5B}" type="slidenum">
              <a:rPr lang="en-US"/>
              <a:pPr/>
              <a:t>29</a:t>
            </a:fld>
            <a:endParaRPr lang="en-US"/>
          </a:p>
        </p:txBody>
      </p:sp>
      <p:sp>
        <p:nvSpPr>
          <p:cNvPr id="970754" name="Rectangle 2"/>
          <p:cNvSpPr>
            <a:spLocks noGrp="1" noChangeArrowheads="1"/>
          </p:cNvSpPr>
          <p:nvPr>
            <p:ph type="title"/>
          </p:nvPr>
        </p:nvSpPr>
        <p:spPr/>
        <p:txBody>
          <a:bodyPr/>
          <a:lstStyle/>
          <a:p>
            <a:r>
              <a:rPr lang="nb-NO"/>
              <a:t>Hvem kommuniserer med hvem?</a:t>
            </a:r>
          </a:p>
        </p:txBody>
      </p:sp>
      <p:sp>
        <p:nvSpPr>
          <p:cNvPr id="970755" name="Rectangle 3"/>
          <p:cNvSpPr>
            <a:spLocks noGrp="1" noChangeArrowheads="1"/>
          </p:cNvSpPr>
          <p:nvPr>
            <p:ph type="body" idx="1"/>
          </p:nvPr>
        </p:nvSpPr>
        <p:spPr/>
        <p:txBody>
          <a:bodyPr/>
          <a:lstStyle/>
          <a:p>
            <a:pPr marL="377825">
              <a:lnSpc>
                <a:spcPct val="90000"/>
              </a:lnSpc>
              <a:buFontTx/>
              <a:buNone/>
            </a:pPr>
            <a:r>
              <a:rPr lang="nb-NO" sz="2800"/>
              <a:t>Hvordan kjenner tjeneren og klienten hverandre?</a:t>
            </a:r>
          </a:p>
          <a:p>
            <a:pPr marL="377825">
              <a:lnSpc>
                <a:spcPct val="90000"/>
              </a:lnSpc>
            </a:pPr>
            <a:r>
              <a:rPr lang="nb-NO" sz="2800"/>
              <a:t>Transportprotokollen tilordner et unikt nummer til hver tjeneste (port nr.)</a:t>
            </a:r>
          </a:p>
          <a:p>
            <a:pPr marL="377825">
              <a:lnSpc>
                <a:spcPct val="90000"/>
              </a:lnSpc>
            </a:pPr>
            <a:r>
              <a:rPr lang="nb-NO" sz="2800"/>
              <a:t>Både klient og tjener angir identifikatoren:</a:t>
            </a:r>
          </a:p>
          <a:p>
            <a:pPr marL="854075" lvl="1">
              <a:lnSpc>
                <a:spcPct val="90000"/>
              </a:lnSpc>
            </a:pPr>
            <a:r>
              <a:rPr lang="nb-NO" sz="2400"/>
              <a:t>Protokollprogramvaren bruker identifikatoren for å dirigere hver forespørsel til riktig tjener</a:t>
            </a:r>
          </a:p>
          <a:p>
            <a:pPr marL="854075" lvl="1">
              <a:lnSpc>
                <a:spcPct val="90000"/>
              </a:lnSpc>
            </a:pPr>
            <a:r>
              <a:rPr lang="nb-NO" sz="2400"/>
              <a:t>Eksempler:</a:t>
            </a:r>
          </a:p>
          <a:p>
            <a:pPr marL="1273175" lvl="2">
              <a:lnSpc>
                <a:spcPct val="90000"/>
              </a:lnSpc>
            </a:pPr>
            <a:r>
              <a:rPr lang="nb-NO" sz="2000"/>
              <a:t>192.168.1.100:1250 (IP 192.168.1.100, port 1250)</a:t>
            </a:r>
          </a:p>
          <a:p>
            <a:pPr marL="1273175" lvl="2">
              <a:lnSpc>
                <a:spcPct val="90000"/>
              </a:lnSpc>
            </a:pPr>
            <a:r>
              <a:rPr lang="nb-NO" sz="2000"/>
              <a:t>www.hint.no:80 (IP 158.38.25.13, port 80)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F93AE5C7-8D37-C148-99A5-979DBC3A4065}" type="slidenum">
              <a:rPr lang="en-US"/>
              <a:pPr/>
              <a:t>3</a:t>
            </a:fld>
            <a:endParaRPr lang="en-US"/>
          </a:p>
        </p:txBody>
      </p:sp>
      <p:sp>
        <p:nvSpPr>
          <p:cNvPr id="63490" name="Rectangle 2"/>
          <p:cNvSpPr>
            <a:spLocks noGrp="1" noChangeArrowheads="1"/>
          </p:cNvSpPr>
          <p:nvPr>
            <p:ph type="title"/>
          </p:nvPr>
        </p:nvSpPr>
        <p:spPr/>
        <p:txBody>
          <a:bodyPr/>
          <a:lstStyle/>
          <a:p>
            <a:r>
              <a:rPr lang="nb-NO" dirty="0" smtClean="0"/>
              <a:t>Lokalnettverk vs. internettverk</a:t>
            </a:r>
            <a:endParaRPr lang="nb-NO" dirty="0"/>
          </a:p>
        </p:txBody>
      </p:sp>
      <p:sp>
        <p:nvSpPr>
          <p:cNvPr id="63491" name="Rectangle 3"/>
          <p:cNvSpPr>
            <a:spLocks noGrp="1" noChangeArrowheads="1"/>
          </p:cNvSpPr>
          <p:nvPr>
            <p:ph type="body" idx="1"/>
          </p:nvPr>
        </p:nvSpPr>
        <p:spPr/>
        <p:txBody>
          <a:bodyPr>
            <a:normAutofit fontScale="92500" lnSpcReduction="10000"/>
          </a:bodyPr>
          <a:lstStyle/>
          <a:p>
            <a:r>
              <a:rPr lang="nb-NO" dirty="0" smtClean="0"/>
              <a:t>Lokalnettverk</a:t>
            </a:r>
            <a:endParaRPr lang="nb-NO" dirty="0"/>
          </a:p>
          <a:p>
            <a:pPr lvl="1"/>
            <a:r>
              <a:rPr lang="nb-NO" dirty="0" smtClean="0"/>
              <a:t>LAN (</a:t>
            </a:r>
            <a:r>
              <a:rPr lang="nb-NO" dirty="0" err="1" smtClean="0"/>
              <a:t>Local</a:t>
            </a:r>
            <a:r>
              <a:rPr lang="nb-NO" dirty="0" smtClean="0"/>
              <a:t> Area Network)</a:t>
            </a:r>
          </a:p>
          <a:p>
            <a:pPr lvl="1"/>
            <a:r>
              <a:rPr lang="nb-NO" dirty="0" err="1" smtClean="0"/>
              <a:t>Hub/svitsj</a:t>
            </a:r>
            <a:endParaRPr lang="nb-NO" dirty="0" smtClean="0"/>
          </a:p>
          <a:p>
            <a:pPr lvl="1"/>
            <a:r>
              <a:rPr lang="nb-NO" dirty="0"/>
              <a:t>nettverksrammer</a:t>
            </a:r>
          </a:p>
          <a:p>
            <a:r>
              <a:rPr lang="nb-NO" dirty="0"/>
              <a:t>Internettkommunikasjon</a:t>
            </a:r>
          </a:p>
          <a:p>
            <a:pPr lvl="1"/>
            <a:r>
              <a:rPr lang="nb-NO" dirty="0" err="1"/>
              <a:t>TCP/IP-stakken</a:t>
            </a:r>
            <a:endParaRPr lang="nb-NO" dirty="0"/>
          </a:p>
          <a:p>
            <a:pPr lvl="1"/>
            <a:r>
              <a:rPr lang="nb-NO" dirty="0" err="1"/>
              <a:t>IP-datagram</a:t>
            </a:r>
            <a:endParaRPr lang="nb-NO" dirty="0"/>
          </a:p>
          <a:p>
            <a:pPr lvl="1"/>
            <a:r>
              <a:rPr lang="nb-NO" dirty="0" err="1"/>
              <a:t>IP-ruting</a:t>
            </a:r>
            <a:endParaRPr lang="nb-NO" dirty="0"/>
          </a:p>
          <a:p>
            <a:pPr lvl="1"/>
            <a:r>
              <a:rPr lang="nb-NO" dirty="0"/>
              <a:t>TCP/UDP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A05F6DB8-D5B0-C34A-9453-41E59915263B}" type="slidenum">
              <a:rPr lang="en-US"/>
              <a:pPr/>
              <a:t>30</a:t>
            </a:fld>
            <a:endParaRPr lang="en-US"/>
          </a:p>
        </p:txBody>
      </p:sp>
      <p:sp>
        <p:nvSpPr>
          <p:cNvPr id="987138" name="Rectangle 2"/>
          <p:cNvSpPr>
            <a:spLocks noGrp="1" noChangeArrowheads="1"/>
          </p:cNvSpPr>
          <p:nvPr>
            <p:ph type="title"/>
          </p:nvPr>
        </p:nvSpPr>
        <p:spPr/>
        <p:txBody>
          <a:bodyPr/>
          <a:lstStyle/>
          <a:p>
            <a:r>
              <a:rPr lang="nb-NO"/>
              <a:t>”Well-known ports”</a:t>
            </a:r>
            <a:endParaRPr lang="en-US"/>
          </a:p>
        </p:txBody>
      </p:sp>
      <p:sp>
        <p:nvSpPr>
          <p:cNvPr id="987139" name="Rectangle 3"/>
          <p:cNvSpPr>
            <a:spLocks noGrp="1" noChangeArrowheads="1"/>
          </p:cNvSpPr>
          <p:nvPr>
            <p:ph type="body" idx="1"/>
          </p:nvPr>
        </p:nvSpPr>
        <p:spPr>
          <a:xfrm>
            <a:off x="381000" y="1828800"/>
            <a:ext cx="8382000" cy="4633913"/>
          </a:xfrm>
        </p:spPr>
        <p:txBody>
          <a:bodyPr/>
          <a:lstStyle/>
          <a:p>
            <a:pPr>
              <a:lnSpc>
                <a:spcPct val="90000"/>
              </a:lnSpc>
            </a:pPr>
            <a:r>
              <a:rPr lang="nb-NO" sz="2400"/>
              <a:t>For å forenkle bruken av tjenerprogram benyttes ofte faste portnr. på de mest brukte tjenestene:</a:t>
            </a:r>
          </a:p>
          <a:p>
            <a:pPr lvl="1">
              <a:lnSpc>
                <a:spcPct val="90000"/>
              </a:lnSpc>
            </a:pPr>
            <a:r>
              <a:rPr lang="nb-NO" sz="2000">
                <a:hlinkClick r:id="rId2"/>
              </a:rPr>
              <a:t>http://www.iana.org/assignments/port-numbers</a:t>
            </a:r>
            <a:endParaRPr lang="nb-NO" sz="2000"/>
          </a:p>
          <a:p>
            <a:pPr lvl="1">
              <a:lnSpc>
                <a:spcPct val="90000"/>
              </a:lnSpc>
            </a:pPr>
            <a:r>
              <a:rPr lang="nb-NO" sz="2000"/>
              <a:t>Port 80: http/www</a:t>
            </a:r>
          </a:p>
          <a:p>
            <a:pPr lvl="1">
              <a:lnSpc>
                <a:spcPct val="90000"/>
              </a:lnSpc>
            </a:pPr>
            <a:r>
              <a:rPr lang="nb-NO" sz="2000"/>
              <a:t>Port 443: https</a:t>
            </a:r>
          </a:p>
          <a:p>
            <a:pPr lvl="1">
              <a:lnSpc>
                <a:spcPct val="90000"/>
              </a:lnSpc>
            </a:pPr>
            <a:r>
              <a:rPr lang="nb-NO" sz="2000"/>
              <a:t>Port 8080: http-alt</a:t>
            </a:r>
          </a:p>
          <a:p>
            <a:pPr lvl="1">
              <a:lnSpc>
                <a:spcPct val="90000"/>
              </a:lnSpc>
            </a:pPr>
            <a:r>
              <a:rPr lang="nb-NO" sz="2000"/>
              <a:t>Port 21: ftp</a:t>
            </a:r>
          </a:p>
          <a:p>
            <a:pPr lvl="1">
              <a:lnSpc>
                <a:spcPct val="90000"/>
              </a:lnSpc>
            </a:pPr>
            <a:r>
              <a:rPr lang="nb-NO" sz="2000"/>
              <a:t>Port 25: smtp</a:t>
            </a:r>
          </a:p>
          <a:p>
            <a:pPr lvl="1">
              <a:lnSpc>
                <a:spcPct val="90000"/>
              </a:lnSpc>
            </a:pPr>
            <a:r>
              <a:rPr lang="nb-NO" sz="2000"/>
              <a:t>Port 110: pop3</a:t>
            </a:r>
          </a:p>
          <a:p>
            <a:pPr lvl="1">
              <a:lnSpc>
                <a:spcPct val="90000"/>
              </a:lnSpc>
            </a:pPr>
            <a:r>
              <a:rPr lang="nb-NO" sz="2000"/>
              <a:t>Port 23: telnet</a:t>
            </a:r>
          </a:p>
          <a:p>
            <a:pPr lvl="1">
              <a:lnSpc>
                <a:spcPct val="90000"/>
              </a:lnSpc>
            </a:pPr>
            <a:r>
              <a:rPr lang="nb-NO" sz="2000"/>
              <a:t>Port 22: ssh</a:t>
            </a:r>
          </a:p>
          <a:p>
            <a:pPr lvl="1">
              <a:lnSpc>
                <a:spcPct val="90000"/>
              </a:lnSpc>
            </a:pPr>
            <a:r>
              <a:rPr lang="nb-NO" sz="2000"/>
              <a:t>Port 553: rtsp</a:t>
            </a:r>
          </a:p>
          <a:p>
            <a:pPr lvl="1">
              <a:lnSpc>
                <a:spcPct val="90000"/>
              </a:lnSpc>
            </a:pPr>
            <a:r>
              <a:rPr lang="nb-NO" sz="2000"/>
              <a:t>…</a:t>
            </a:r>
            <a:endParaRPr lang="en-US"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498AA309-7590-B048-8028-DBCF2002E4E5}" type="slidenum">
              <a:rPr lang="en-US"/>
              <a:pPr/>
              <a:t>31</a:t>
            </a:fld>
            <a:endParaRPr lang="en-US"/>
          </a:p>
        </p:txBody>
      </p:sp>
      <p:sp>
        <p:nvSpPr>
          <p:cNvPr id="972802" name="Rectangle 2"/>
          <p:cNvSpPr>
            <a:spLocks noGrp="1" noChangeArrowheads="1"/>
          </p:cNvSpPr>
          <p:nvPr>
            <p:ph type="title"/>
          </p:nvPr>
        </p:nvSpPr>
        <p:spPr/>
        <p:txBody>
          <a:bodyPr/>
          <a:lstStyle/>
          <a:p>
            <a:r>
              <a:rPr lang="nb-NO"/>
              <a:t>Samtidig utførelse </a:t>
            </a:r>
          </a:p>
        </p:txBody>
      </p:sp>
      <p:sp>
        <p:nvSpPr>
          <p:cNvPr id="972803" name="Rectangle 3"/>
          <p:cNvSpPr>
            <a:spLocks noGrp="1" noChangeArrowheads="1"/>
          </p:cNvSpPr>
          <p:nvPr>
            <p:ph type="body" idx="1"/>
          </p:nvPr>
        </p:nvSpPr>
        <p:spPr>
          <a:xfrm>
            <a:off x="381000" y="1828800"/>
            <a:ext cx="8382000" cy="4675188"/>
          </a:xfrm>
        </p:spPr>
        <p:txBody>
          <a:bodyPr/>
          <a:lstStyle/>
          <a:p>
            <a:pPr>
              <a:lnSpc>
                <a:spcPct val="90000"/>
              </a:lnSpc>
            </a:pPr>
            <a:r>
              <a:rPr lang="nb-NO"/>
              <a:t>Flere forespørsler til samme tjener fra flere klienter:</a:t>
            </a:r>
          </a:p>
          <a:p>
            <a:pPr lvl="1">
              <a:lnSpc>
                <a:spcPct val="90000"/>
              </a:lnSpc>
            </a:pPr>
            <a:r>
              <a:rPr lang="nb-NO"/>
              <a:t>Hva om det etterspørres store datamengder?</a:t>
            </a:r>
          </a:p>
          <a:p>
            <a:pPr lvl="1">
              <a:lnSpc>
                <a:spcPct val="90000"/>
              </a:lnSpc>
            </a:pPr>
            <a:r>
              <a:rPr lang="nb-NO"/>
              <a:t>Hva om det kommer veldig mange forespørsler?</a:t>
            </a:r>
          </a:p>
          <a:p>
            <a:pPr>
              <a:lnSpc>
                <a:spcPct val="90000"/>
              </a:lnSpc>
            </a:pPr>
            <a:r>
              <a:rPr lang="nb-NO"/>
              <a:t>Løsning:</a:t>
            </a:r>
          </a:p>
          <a:p>
            <a:pPr lvl="1">
              <a:lnSpc>
                <a:spcPct val="90000"/>
              </a:lnSpc>
            </a:pPr>
            <a:r>
              <a:rPr lang="nb-NO"/>
              <a:t>Hver enkelt forespørsel genererer en kopi av tjeneren (threads – tråder)</a:t>
            </a:r>
          </a:p>
          <a:p>
            <a:pPr lvl="1">
              <a:lnSpc>
                <a:spcPct val="90000"/>
              </a:lnSpc>
            </a:pPr>
            <a:r>
              <a:rPr lang="nb-NO"/>
              <a:t>Kopiene kjører samtidig – concurrency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0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7D459CD3-0D66-024F-B190-985E3A5F90DE}" type="slidenum">
              <a:rPr lang="en-US"/>
              <a:pPr/>
              <a:t>32</a:t>
            </a:fld>
            <a:endParaRPr lang="en-US"/>
          </a:p>
        </p:txBody>
      </p:sp>
      <p:sp>
        <p:nvSpPr>
          <p:cNvPr id="974850" name="Rectangle 2"/>
          <p:cNvSpPr>
            <a:spLocks noGrp="1" noChangeArrowheads="1"/>
          </p:cNvSpPr>
          <p:nvPr>
            <p:ph type="title"/>
          </p:nvPr>
        </p:nvSpPr>
        <p:spPr/>
        <p:txBody>
          <a:bodyPr/>
          <a:lstStyle/>
          <a:p>
            <a:r>
              <a:rPr lang="nb-NO"/>
              <a:t>Koblingsorientert vs. koblingsfri</a:t>
            </a:r>
          </a:p>
        </p:txBody>
      </p:sp>
      <p:sp>
        <p:nvSpPr>
          <p:cNvPr id="974851" name="Rectangle 3"/>
          <p:cNvSpPr>
            <a:spLocks noGrp="1" noChangeArrowheads="1"/>
          </p:cNvSpPr>
          <p:nvPr>
            <p:ph type="body" idx="1"/>
          </p:nvPr>
        </p:nvSpPr>
        <p:spPr/>
        <p:txBody>
          <a:bodyPr/>
          <a:lstStyle/>
          <a:p>
            <a:r>
              <a:rPr lang="nb-NO"/>
              <a:t>Koblingsorientert transport betinger at klient og tjener blir enige om å kommunisere</a:t>
            </a:r>
          </a:p>
          <a:p>
            <a:pPr lvl="1"/>
            <a:r>
              <a:rPr lang="nb-NO"/>
              <a:t>TCP</a:t>
            </a:r>
          </a:p>
          <a:p>
            <a:r>
              <a:rPr lang="nb-NO"/>
              <a:t>Koblingsfri transport gir en applikasjon anledning til å sende meldinger direkte til en hvilken som helst destinasjon på et hvilket som helst tidspunkt</a:t>
            </a:r>
          </a:p>
          <a:p>
            <a:pPr lvl="1"/>
            <a:r>
              <a:rPr lang="nb-NO"/>
              <a:t>UDP – User Datagram Protocol</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7ACA39FC-6590-8247-825C-762E935FE3FC}" type="slidenum">
              <a:rPr lang="en-US"/>
              <a:pPr/>
              <a:t>33</a:t>
            </a:fld>
            <a:endParaRPr lang="en-US"/>
          </a:p>
        </p:txBody>
      </p:sp>
      <p:sp>
        <p:nvSpPr>
          <p:cNvPr id="978946" name="Rectangle 2"/>
          <p:cNvSpPr>
            <a:spLocks noGrp="1" noChangeArrowheads="1"/>
          </p:cNvSpPr>
          <p:nvPr>
            <p:ph type="title"/>
          </p:nvPr>
        </p:nvSpPr>
        <p:spPr/>
        <p:txBody>
          <a:bodyPr/>
          <a:lstStyle/>
          <a:p>
            <a:r>
              <a:rPr lang="nb-NO"/>
              <a:t>Socket-grensesnittet (1)</a:t>
            </a:r>
          </a:p>
        </p:txBody>
      </p:sp>
      <p:sp>
        <p:nvSpPr>
          <p:cNvPr id="978947" name="Rectangle 3"/>
          <p:cNvSpPr>
            <a:spLocks noGrp="1" noChangeArrowheads="1"/>
          </p:cNvSpPr>
          <p:nvPr>
            <p:ph type="body" idx="1"/>
          </p:nvPr>
        </p:nvSpPr>
        <p:spPr/>
        <p:txBody>
          <a:bodyPr/>
          <a:lstStyle/>
          <a:p>
            <a:r>
              <a:rPr lang="nb-NO"/>
              <a:t>Hvordan gjøres en kobling egentlig?</a:t>
            </a:r>
          </a:p>
          <a:p>
            <a:r>
              <a:rPr lang="nb-NO"/>
              <a:t>Hvordan er grensesnittet mellom applikasjon og protokollprogramvare?</a:t>
            </a:r>
          </a:p>
          <a:p>
            <a:endParaRPr lang="nb-NO"/>
          </a:p>
          <a:p>
            <a:pPr>
              <a:buFontTx/>
              <a:buNone/>
            </a:pPr>
            <a:r>
              <a:rPr lang="nb-NO">
                <a:sym typeface="Symbol" charset="2"/>
              </a:rPr>
              <a:t>		 </a:t>
            </a:r>
            <a:r>
              <a:rPr lang="nb-NO" sz="4400"/>
              <a:t>Socket API</a:t>
            </a:r>
          </a:p>
          <a:p>
            <a:pPr algn="ctr">
              <a:buFontTx/>
              <a:buNone/>
            </a:pPr>
            <a:r>
              <a:rPr lang="nb-NO" sz="2000"/>
              <a:t>(Application Program Interface)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Plassholder for lysbildenummer 5"/>
          <p:cNvSpPr>
            <a:spLocks noGrp="1"/>
          </p:cNvSpPr>
          <p:nvPr>
            <p:ph type="sldNum" sz="quarter" idx="12"/>
          </p:nvPr>
        </p:nvSpPr>
        <p:spPr/>
        <p:txBody>
          <a:bodyPr/>
          <a:lstStyle/>
          <a:p>
            <a:fld id="{54B27681-657B-734E-9D0C-2995BF990C5E}" type="slidenum">
              <a:rPr lang="en-US"/>
              <a:pPr/>
              <a:t>34</a:t>
            </a:fld>
            <a:endParaRPr lang="en-US"/>
          </a:p>
        </p:txBody>
      </p:sp>
      <p:sp>
        <p:nvSpPr>
          <p:cNvPr id="988162" name="Rectangle 2"/>
          <p:cNvSpPr>
            <a:spLocks noGrp="1" noChangeArrowheads="1"/>
          </p:cNvSpPr>
          <p:nvPr>
            <p:ph type="title"/>
          </p:nvPr>
        </p:nvSpPr>
        <p:spPr/>
        <p:txBody>
          <a:bodyPr/>
          <a:lstStyle/>
          <a:p>
            <a:r>
              <a:rPr lang="nb-NO"/>
              <a:t>Socket-grensesnittet (2)</a:t>
            </a:r>
            <a:endParaRPr lang="en-US"/>
          </a:p>
        </p:txBody>
      </p:sp>
      <p:sp>
        <p:nvSpPr>
          <p:cNvPr id="988163" name="Rectangle 3"/>
          <p:cNvSpPr>
            <a:spLocks noGrp="1" noChangeArrowheads="1"/>
          </p:cNvSpPr>
          <p:nvPr>
            <p:ph type="body" idx="1"/>
          </p:nvPr>
        </p:nvSpPr>
        <p:spPr/>
        <p:txBody>
          <a:bodyPr/>
          <a:lstStyle/>
          <a:p>
            <a:endParaRPr lang="en-US"/>
          </a:p>
        </p:txBody>
      </p:sp>
      <p:sp>
        <p:nvSpPr>
          <p:cNvPr id="988164" name="Rectangle 4"/>
          <p:cNvSpPr>
            <a:spLocks noChangeArrowheads="1"/>
          </p:cNvSpPr>
          <p:nvPr/>
        </p:nvSpPr>
        <p:spPr bwMode="auto">
          <a:xfrm>
            <a:off x="0" y="2511425"/>
            <a:ext cx="9144000" cy="3432175"/>
          </a:xfrm>
          <a:prstGeom prst="rect">
            <a:avLst/>
          </a:prstGeom>
          <a:solidFill>
            <a:schemeClr val="tx1"/>
          </a:solidFill>
          <a:ln w="9525">
            <a:noFill/>
            <a:miter lim="800000"/>
            <a:headEnd/>
            <a:tailEnd/>
          </a:ln>
          <a:effectLst/>
        </p:spPr>
        <p:txBody>
          <a:bodyPr wrap="none" anchor="ctr">
            <a:prstTxWarp prst="textNoShape">
              <a:avLst/>
            </a:prstTxWarp>
          </a:bodyPr>
          <a:lstStyle/>
          <a:p>
            <a:endParaRPr lang="nn-NO"/>
          </a:p>
        </p:txBody>
      </p:sp>
      <p:sp>
        <p:nvSpPr>
          <p:cNvPr id="988180" name="Cloud"/>
          <p:cNvSpPr>
            <a:spLocks noChangeAspect="1" noEditPoints="1" noChangeArrowheads="1"/>
          </p:cNvSpPr>
          <p:nvPr/>
        </p:nvSpPr>
        <p:spPr bwMode="auto">
          <a:xfrm>
            <a:off x="3181350" y="5075238"/>
            <a:ext cx="2743200" cy="609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bg1"/>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ctr" eaLnBrk="1" hangingPunct="1"/>
            <a:r>
              <a:rPr lang="nb-NO" sz="1600">
                <a:solidFill>
                  <a:schemeClr val="bg1"/>
                </a:solidFill>
              </a:rPr>
              <a:t>internett</a:t>
            </a:r>
          </a:p>
        </p:txBody>
      </p:sp>
      <p:cxnSp>
        <p:nvCxnSpPr>
          <p:cNvPr id="988181" name="AutoShape 21"/>
          <p:cNvCxnSpPr>
            <a:cxnSpLocks noChangeShapeType="1"/>
            <a:stCxn id="988172" idx="2"/>
            <a:endCxn id="988180" idx="0"/>
          </p:cNvCxnSpPr>
          <p:nvPr/>
        </p:nvCxnSpPr>
        <p:spPr bwMode="auto">
          <a:xfrm rot="16200000" flipH="1">
            <a:off x="2461419" y="4652169"/>
            <a:ext cx="457200" cy="998538"/>
          </a:xfrm>
          <a:prstGeom prst="bentConnector2">
            <a:avLst/>
          </a:prstGeom>
          <a:noFill/>
          <a:ln w="9525">
            <a:solidFill>
              <a:schemeClr val="bg1"/>
            </a:solidFill>
            <a:miter lim="800000"/>
            <a:headEnd/>
            <a:tailEnd/>
          </a:ln>
          <a:effectLst/>
        </p:spPr>
      </p:cxnSp>
      <p:cxnSp>
        <p:nvCxnSpPr>
          <p:cNvPr id="988182" name="AutoShape 22"/>
          <p:cNvCxnSpPr>
            <a:cxnSpLocks noChangeShapeType="1"/>
            <a:stCxn id="988180" idx="2"/>
          </p:cNvCxnSpPr>
          <p:nvPr/>
        </p:nvCxnSpPr>
        <p:spPr bwMode="auto">
          <a:xfrm flipV="1">
            <a:off x="5922963" y="4922838"/>
            <a:ext cx="915987" cy="457200"/>
          </a:xfrm>
          <a:prstGeom prst="bentConnector2">
            <a:avLst/>
          </a:prstGeom>
          <a:noFill/>
          <a:ln w="9525">
            <a:solidFill>
              <a:schemeClr val="bg1"/>
            </a:solidFill>
            <a:miter lim="800000"/>
            <a:headEnd/>
            <a:tailEnd/>
          </a:ln>
          <a:effectLst/>
        </p:spPr>
      </p:cxnSp>
      <p:grpSp>
        <p:nvGrpSpPr>
          <p:cNvPr id="2" name="Group 25"/>
          <p:cNvGrpSpPr>
            <a:grpSpLocks/>
          </p:cNvGrpSpPr>
          <p:nvPr/>
        </p:nvGrpSpPr>
        <p:grpSpPr bwMode="auto">
          <a:xfrm>
            <a:off x="1657350" y="2847975"/>
            <a:ext cx="1066800" cy="2074863"/>
            <a:chOff x="1044" y="1794"/>
            <a:chExt cx="672" cy="1307"/>
          </a:xfrm>
        </p:grpSpPr>
        <p:sp>
          <p:nvSpPr>
            <p:cNvPr id="988167" name="Rectangle 7"/>
            <p:cNvSpPr>
              <a:spLocks noChangeArrowheads="1"/>
            </p:cNvSpPr>
            <p:nvPr/>
          </p:nvSpPr>
          <p:spPr bwMode="auto">
            <a:xfrm>
              <a:off x="1044" y="1794"/>
              <a:ext cx="672" cy="1307"/>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grpSp>
          <p:nvGrpSpPr>
            <p:cNvPr id="3" name="Group 23"/>
            <p:cNvGrpSpPr>
              <a:grpSpLocks/>
            </p:cNvGrpSpPr>
            <p:nvPr/>
          </p:nvGrpSpPr>
          <p:grpSpPr bwMode="auto">
            <a:xfrm>
              <a:off x="1188" y="1850"/>
              <a:ext cx="384" cy="480"/>
              <a:chOff x="1188" y="2045"/>
              <a:chExt cx="384" cy="480"/>
            </a:xfrm>
          </p:grpSpPr>
          <p:sp>
            <p:nvSpPr>
              <p:cNvPr id="988168" name="Oval 8"/>
              <p:cNvSpPr>
                <a:spLocks noChangeArrowheads="1"/>
              </p:cNvSpPr>
              <p:nvPr/>
            </p:nvSpPr>
            <p:spPr bwMode="auto">
              <a:xfrm>
                <a:off x="1188" y="2045"/>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klient</a:t>
                </a:r>
              </a:p>
            </p:txBody>
          </p:sp>
          <p:sp>
            <p:nvSpPr>
              <p:cNvPr id="988169" name="Line 9"/>
              <p:cNvSpPr>
                <a:spLocks noChangeShapeType="1"/>
              </p:cNvSpPr>
              <p:nvPr/>
            </p:nvSpPr>
            <p:spPr bwMode="auto">
              <a:xfrm>
                <a:off x="1380" y="2429"/>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grpSp>
        <p:sp>
          <p:nvSpPr>
            <p:cNvPr id="988170" name="Rectangle 10"/>
            <p:cNvSpPr>
              <a:spLocks noChangeArrowheads="1"/>
            </p:cNvSpPr>
            <p:nvPr/>
          </p:nvSpPr>
          <p:spPr bwMode="auto">
            <a:xfrm>
              <a:off x="1044" y="2525"/>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88171" name="Rectangle 11"/>
            <p:cNvSpPr>
              <a:spLocks noChangeArrowheads="1"/>
            </p:cNvSpPr>
            <p:nvPr/>
          </p:nvSpPr>
          <p:spPr bwMode="auto">
            <a:xfrm>
              <a:off x="1044" y="2717"/>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88172" name="Rectangle 12"/>
            <p:cNvSpPr>
              <a:spLocks noChangeArrowheads="1"/>
            </p:cNvSpPr>
            <p:nvPr/>
          </p:nvSpPr>
          <p:spPr bwMode="auto">
            <a:xfrm>
              <a:off x="1044" y="2909"/>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sp>
          <p:nvSpPr>
            <p:cNvPr id="988184" name="Rectangle 24"/>
            <p:cNvSpPr>
              <a:spLocks noChangeArrowheads="1"/>
            </p:cNvSpPr>
            <p:nvPr/>
          </p:nvSpPr>
          <p:spPr bwMode="auto">
            <a:xfrm>
              <a:off x="1044" y="2335"/>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Socket API</a:t>
              </a:r>
            </a:p>
          </p:txBody>
        </p:sp>
      </p:grpSp>
      <p:grpSp>
        <p:nvGrpSpPr>
          <p:cNvPr id="4" name="Group 26"/>
          <p:cNvGrpSpPr>
            <a:grpSpLocks/>
          </p:cNvGrpSpPr>
          <p:nvPr/>
        </p:nvGrpSpPr>
        <p:grpSpPr bwMode="auto">
          <a:xfrm>
            <a:off x="6261100" y="2847975"/>
            <a:ext cx="1066800" cy="2074863"/>
            <a:chOff x="1044" y="1794"/>
            <a:chExt cx="672" cy="1307"/>
          </a:xfrm>
        </p:grpSpPr>
        <p:sp>
          <p:nvSpPr>
            <p:cNvPr id="988187" name="Rectangle 27"/>
            <p:cNvSpPr>
              <a:spLocks noChangeArrowheads="1"/>
            </p:cNvSpPr>
            <p:nvPr/>
          </p:nvSpPr>
          <p:spPr bwMode="auto">
            <a:xfrm>
              <a:off x="1044" y="1794"/>
              <a:ext cx="672" cy="1307"/>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grpSp>
          <p:nvGrpSpPr>
            <p:cNvPr id="5" name="Group 28"/>
            <p:cNvGrpSpPr>
              <a:grpSpLocks/>
            </p:cNvGrpSpPr>
            <p:nvPr/>
          </p:nvGrpSpPr>
          <p:grpSpPr bwMode="auto">
            <a:xfrm>
              <a:off x="1188" y="1850"/>
              <a:ext cx="384" cy="480"/>
              <a:chOff x="1188" y="2045"/>
              <a:chExt cx="384" cy="480"/>
            </a:xfrm>
          </p:grpSpPr>
          <p:sp>
            <p:nvSpPr>
              <p:cNvPr id="988189" name="Oval 29"/>
              <p:cNvSpPr>
                <a:spLocks noChangeArrowheads="1"/>
              </p:cNvSpPr>
              <p:nvPr/>
            </p:nvSpPr>
            <p:spPr bwMode="auto">
              <a:xfrm>
                <a:off x="1188" y="2045"/>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tjener</a:t>
                </a:r>
              </a:p>
            </p:txBody>
          </p:sp>
          <p:sp>
            <p:nvSpPr>
              <p:cNvPr id="988190" name="Line 30"/>
              <p:cNvSpPr>
                <a:spLocks noChangeShapeType="1"/>
              </p:cNvSpPr>
              <p:nvPr/>
            </p:nvSpPr>
            <p:spPr bwMode="auto">
              <a:xfrm>
                <a:off x="1380" y="2429"/>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grpSp>
        <p:sp>
          <p:nvSpPr>
            <p:cNvPr id="988191" name="Rectangle 31"/>
            <p:cNvSpPr>
              <a:spLocks noChangeArrowheads="1"/>
            </p:cNvSpPr>
            <p:nvPr/>
          </p:nvSpPr>
          <p:spPr bwMode="auto">
            <a:xfrm>
              <a:off x="1044" y="2525"/>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88192" name="Rectangle 32"/>
            <p:cNvSpPr>
              <a:spLocks noChangeArrowheads="1"/>
            </p:cNvSpPr>
            <p:nvPr/>
          </p:nvSpPr>
          <p:spPr bwMode="auto">
            <a:xfrm>
              <a:off x="1044" y="2717"/>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88193" name="Rectangle 33"/>
            <p:cNvSpPr>
              <a:spLocks noChangeArrowheads="1"/>
            </p:cNvSpPr>
            <p:nvPr/>
          </p:nvSpPr>
          <p:spPr bwMode="auto">
            <a:xfrm>
              <a:off x="1044" y="2909"/>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sp>
          <p:nvSpPr>
            <p:cNvPr id="988194" name="Rectangle 34"/>
            <p:cNvSpPr>
              <a:spLocks noChangeArrowheads="1"/>
            </p:cNvSpPr>
            <p:nvPr/>
          </p:nvSpPr>
          <p:spPr bwMode="auto">
            <a:xfrm>
              <a:off x="1044" y="2335"/>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Socket API</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26FF624C-DA7D-454E-B215-053FC1907CBB}" type="slidenum">
              <a:rPr lang="en-US"/>
              <a:pPr/>
              <a:t>35</a:t>
            </a:fld>
            <a:endParaRPr lang="en-US"/>
          </a:p>
        </p:txBody>
      </p:sp>
      <p:sp>
        <p:nvSpPr>
          <p:cNvPr id="991234" name="Rectangle 2"/>
          <p:cNvSpPr>
            <a:spLocks noGrp="1" noChangeArrowheads="1"/>
          </p:cNvSpPr>
          <p:nvPr>
            <p:ph type="title"/>
          </p:nvPr>
        </p:nvSpPr>
        <p:spPr/>
        <p:txBody>
          <a:bodyPr/>
          <a:lstStyle/>
          <a:p>
            <a:r>
              <a:rPr lang="nb-NO"/>
              <a:t>Sockets</a:t>
            </a:r>
            <a:endParaRPr lang="en-US"/>
          </a:p>
        </p:txBody>
      </p:sp>
      <p:sp>
        <p:nvSpPr>
          <p:cNvPr id="991235" name="Rectangle 3"/>
          <p:cNvSpPr>
            <a:spLocks noGrp="1" noChangeArrowheads="1"/>
          </p:cNvSpPr>
          <p:nvPr>
            <p:ph type="body" idx="1"/>
          </p:nvPr>
        </p:nvSpPr>
        <p:spPr>
          <a:xfrm>
            <a:off x="381000" y="1590675"/>
            <a:ext cx="8382000" cy="4870450"/>
          </a:xfrm>
        </p:spPr>
        <p:txBody>
          <a:bodyPr/>
          <a:lstStyle/>
          <a:p>
            <a:pPr>
              <a:lnSpc>
                <a:spcPct val="90000"/>
              </a:lnSpc>
            </a:pPr>
            <a:r>
              <a:rPr lang="nb-NO"/>
              <a:t>”Sockets” ble opprinnelig utviklet som en del av I/O-systemet til operativsystemet BSD Unix</a:t>
            </a:r>
          </a:p>
          <a:p>
            <a:pPr>
              <a:lnSpc>
                <a:spcPct val="90000"/>
              </a:lnSpc>
            </a:pPr>
            <a:r>
              <a:rPr lang="nb-NO"/>
              <a:t>Socket-API regnes for å være en ”de facto standard” som grensesnitt mellom applikasjon og kommunikasjons-protokollen</a:t>
            </a:r>
          </a:p>
          <a:p>
            <a:pPr>
              <a:lnSpc>
                <a:spcPct val="90000"/>
              </a:lnSpc>
            </a:pPr>
            <a:r>
              <a:rPr lang="nb-NO"/>
              <a:t>De fleste operativsystemer (Windows, Mac, Linux, …) har derfor implementert sitt eget Socket(lignende) API</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78F26316-4680-8746-83FF-C37DBA1D2AE7}" type="slidenum">
              <a:rPr lang="en-US"/>
              <a:pPr/>
              <a:t>36</a:t>
            </a:fld>
            <a:endParaRPr lang="en-US"/>
          </a:p>
        </p:txBody>
      </p:sp>
      <p:sp>
        <p:nvSpPr>
          <p:cNvPr id="980994" name="Rectangle 2"/>
          <p:cNvSpPr>
            <a:spLocks noGrp="1" noChangeArrowheads="1"/>
          </p:cNvSpPr>
          <p:nvPr>
            <p:ph type="title"/>
          </p:nvPr>
        </p:nvSpPr>
        <p:spPr/>
        <p:txBody>
          <a:bodyPr/>
          <a:lstStyle/>
          <a:p>
            <a:r>
              <a:rPr lang="nb-NO"/>
              <a:t>Hva Innebærer dette?</a:t>
            </a:r>
          </a:p>
        </p:txBody>
      </p:sp>
      <p:sp>
        <p:nvSpPr>
          <p:cNvPr id="980995" name="Rectangle 3"/>
          <p:cNvSpPr>
            <a:spLocks noGrp="1" noChangeArrowheads="1"/>
          </p:cNvSpPr>
          <p:nvPr>
            <p:ph type="body" idx="1"/>
          </p:nvPr>
        </p:nvSpPr>
        <p:spPr/>
        <p:txBody>
          <a:bodyPr/>
          <a:lstStyle/>
          <a:p>
            <a:r>
              <a:rPr lang="nb-NO"/>
              <a:t>Programmer ser Socket-API’et som et I/O system</a:t>
            </a:r>
          </a:p>
          <a:p>
            <a:r>
              <a:rPr lang="nb-NO"/>
              <a:t>Åpne – Lese – Skrive – Lukke</a:t>
            </a:r>
            <a:br>
              <a:rPr lang="nb-NO"/>
            </a:br>
            <a:r>
              <a:rPr lang="nb-NO"/>
              <a:t>(Lage – Bruke – Ødelegge)</a:t>
            </a:r>
          </a:p>
          <a:p>
            <a:r>
              <a:rPr lang="nb-NO"/>
              <a:t>En socket kan være koblet eller koblingsfri</a:t>
            </a:r>
          </a:p>
          <a:p>
            <a:r>
              <a:rPr lang="nb-NO"/>
              <a:t>Socket - Stikkontakt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Plassholder for lysbildenummer 5"/>
          <p:cNvSpPr>
            <a:spLocks noGrp="1"/>
          </p:cNvSpPr>
          <p:nvPr>
            <p:ph type="sldNum" sz="quarter" idx="12"/>
          </p:nvPr>
        </p:nvSpPr>
        <p:spPr/>
        <p:txBody>
          <a:bodyPr/>
          <a:lstStyle/>
          <a:p>
            <a:fld id="{05D56418-9445-A341-BF96-844D4A0D3784}" type="slidenum">
              <a:rPr lang="en-US"/>
              <a:pPr/>
              <a:t>37</a:t>
            </a:fld>
            <a:endParaRPr lang="en-US"/>
          </a:p>
        </p:txBody>
      </p:sp>
      <p:sp>
        <p:nvSpPr>
          <p:cNvPr id="989186" name="Rectangle 2"/>
          <p:cNvSpPr>
            <a:spLocks noGrp="1" noChangeArrowheads="1"/>
          </p:cNvSpPr>
          <p:nvPr>
            <p:ph type="title"/>
          </p:nvPr>
        </p:nvSpPr>
        <p:spPr/>
        <p:txBody>
          <a:bodyPr/>
          <a:lstStyle/>
          <a:p>
            <a:r>
              <a:rPr lang="nb-NO" sz="3600"/>
              <a:t>En socket-tjener og socket-klient</a:t>
            </a:r>
            <a:endParaRPr lang="en-US" sz="3600"/>
          </a:p>
        </p:txBody>
      </p:sp>
      <p:sp>
        <p:nvSpPr>
          <p:cNvPr id="989187" name="Rectangle 3"/>
          <p:cNvSpPr>
            <a:spLocks noGrp="1" noChangeArrowheads="1"/>
          </p:cNvSpPr>
          <p:nvPr>
            <p:ph type="body" idx="1"/>
          </p:nvPr>
        </p:nvSpPr>
        <p:spPr>
          <a:xfrm>
            <a:off x="381000" y="1828800"/>
            <a:ext cx="3605213" cy="4267200"/>
          </a:xfrm>
        </p:spPr>
        <p:txBody>
          <a:bodyPr/>
          <a:lstStyle/>
          <a:p>
            <a:r>
              <a:rPr lang="nb-NO"/>
              <a:t>Klient-/tjener-sekvens-diagram</a:t>
            </a:r>
          </a:p>
          <a:p>
            <a:r>
              <a:rPr lang="nb-NO"/>
              <a:t>Tjener må kalle opp listen før klient kaller opp connect…</a:t>
            </a:r>
            <a:endParaRPr lang="en-US"/>
          </a:p>
        </p:txBody>
      </p:sp>
      <p:pic>
        <p:nvPicPr>
          <p:cNvPr id="989189" name="Picture 5"/>
          <p:cNvPicPr>
            <a:picLocks noChangeAspect="1" noChangeArrowheads="1"/>
          </p:cNvPicPr>
          <p:nvPr/>
        </p:nvPicPr>
        <p:blipFill>
          <a:blip r:embed="rId2"/>
          <a:srcRect/>
          <a:stretch>
            <a:fillRect/>
          </a:stretch>
        </p:blipFill>
        <p:spPr bwMode="auto">
          <a:xfrm>
            <a:off x="4064000" y="1973263"/>
            <a:ext cx="5080000"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Plassholder for lysbildenummer 5"/>
          <p:cNvSpPr>
            <a:spLocks noGrp="1"/>
          </p:cNvSpPr>
          <p:nvPr>
            <p:ph type="sldNum" sz="quarter" idx="12"/>
          </p:nvPr>
        </p:nvSpPr>
        <p:spPr/>
        <p:txBody>
          <a:bodyPr/>
          <a:lstStyle/>
          <a:p>
            <a:fld id="{E15E6ADF-1626-1349-9BC4-B4691CFE705F}" type="slidenum">
              <a:rPr lang="en-US"/>
              <a:pPr/>
              <a:t>38</a:t>
            </a:fld>
            <a:endParaRPr lang="en-US"/>
          </a:p>
        </p:txBody>
      </p:sp>
      <p:sp>
        <p:nvSpPr>
          <p:cNvPr id="982018" name="Rectangle 2"/>
          <p:cNvSpPr>
            <a:spLocks noGrp="1" noChangeArrowheads="1"/>
          </p:cNvSpPr>
          <p:nvPr>
            <p:ph type="title"/>
          </p:nvPr>
        </p:nvSpPr>
        <p:spPr/>
        <p:txBody>
          <a:bodyPr/>
          <a:lstStyle/>
          <a:p>
            <a:r>
              <a:rPr lang="nb-NO"/>
              <a:t>Java-Sockets (1)</a:t>
            </a:r>
          </a:p>
        </p:txBody>
      </p:sp>
      <p:sp>
        <p:nvSpPr>
          <p:cNvPr id="982019" name="Rectangle 3"/>
          <p:cNvSpPr>
            <a:spLocks noGrp="1" noChangeArrowheads="1"/>
          </p:cNvSpPr>
          <p:nvPr>
            <p:ph type="body" idx="1"/>
          </p:nvPr>
        </p:nvSpPr>
        <p:spPr>
          <a:xfrm>
            <a:off x="381000" y="1484313"/>
            <a:ext cx="8382000" cy="2136775"/>
          </a:xfrm>
        </p:spPr>
        <p:txBody>
          <a:bodyPr/>
          <a:lstStyle/>
          <a:p>
            <a:pPr>
              <a:lnSpc>
                <a:spcPct val="90000"/>
              </a:lnSpc>
            </a:pPr>
            <a:r>
              <a:rPr lang="nb-NO" sz="2800"/>
              <a:t>Programmeringsspråket Java tilbyr Socket-funksjonalitet gjennom klassene </a:t>
            </a:r>
            <a:r>
              <a:rPr lang="nb-NO" sz="2800" b="1"/>
              <a:t>ServerSocket</a:t>
            </a:r>
            <a:r>
              <a:rPr lang="nb-NO" sz="2800"/>
              <a:t> og </a:t>
            </a:r>
            <a:r>
              <a:rPr lang="nb-NO" sz="2800" b="1"/>
              <a:t>Socket</a:t>
            </a:r>
          </a:p>
          <a:p>
            <a:pPr>
              <a:lnSpc>
                <a:spcPct val="90000"/>
              </a:lnSpc>
            </a:pPr>
            <a:r>
              <a:rPr lang="nb-NO" sz="2800"/>
              <a:t>Leser og skriver til en socket på samme vis som man leser og skriver til en datafil!</a:t>
            </a:r>
          </a:p>
        </p:txBody>
      </p:sp>
      <p:sp>
        <p:nvSpPr>
          <p:cNvPr id="982020" name="Text Box 4"/>
          <p:cNvSpPr txBox="1">
            <a:spLocks noChangeArrowheads="1"/>
          </p:cNvSpPr>
          <p:nvPr/>
        </p:nvSpPr>
        <p:spPr bwMode="auto">
          <a:xfrm>
            <a:off x="452438" y="4108450"/>
            <a:ext cx="2128837" cy="376238"/>
          </a:xfrm>
          <a:prstGeom prst="rect">
            <a:avLst/>
          </a:prstGeom>
          <a:noFill/>
          <a:ln w="9525">
            <a:solidFill>
              <a:schemeClr val="tx1"/>
            </a:solidFill>
            <a:miter lim="800000"/>
            <a:headEnd/>
            <a:tailEnd/>
          </a:ln>
          <a:effectLst/>
        </p:spPr>
        <p:txBody>
          <a:bodyPr>
            <a:prstTxWarp prst="textNoShape">
              <a:avLst/>
            </a:prstTxWarp>
            <a:spAutoFit/>
          </a:bodyPr>
          <a:lstStyle/>
          <a:p>
            <a:pPr algn="ctr">
              <a:spcBef>
                <a:spcPct val="50000"/>
              </a:spcBef>
            </a:pPr>
            <a:r>
              <a:rPr lang="nb-NO" sz="1800"/>
              <a:t>ServerSocket</a:t>
            </a:r>
            <a:endParaRPr lang="en-US" sz="1800"/>
          </a:p>
        </p:txBody>
      </p:sp>
      <p:sp>
        <p:nvSpPr>
          <p:cNvPr id="982021" name="Text Box 5"/>
          <p:cNvSpPr txBox="1">
            <a:spLocks noChangeArrowheads="1"/>
          </p:cNvSpPr>
          <p:nvPr/>
        </p:nvSpPr>
        <p:spPr bwMode="auto">
          <a:xfrm>
            <a:off x="452438" y="4484688"/>
            <a:ext cx="2128837" cy="1749425"/>
          </a:xfrm>
          <a:prstGeom prst="rect">
            <a:avLst/>
          </a:prstGeom>
          <a:noFill/>
          <a:ln w="9525">
            <a:solidFill>
              <a:schemeClr val="tx1"/>
            </a:solidFill>
            <a:miter lim="800000"/>
            <a:headEnd/>
            <a:tailEnd/>
          </a:ln>
          <a:effectLst/>
        </p:spPr>
        <p:txBody>
          <a:bodyPr>
            <a:prstTxWarp prst="textNoShape">
              <a:avLst/>
            </a:prstTxWarp>
            <a:spAutoFit/>
          </a:bodyPr>
          <a:lstStyle/>
          <a:p>
            <a:pPr algn="ctr">
              <a:spcBef>
                <a:spcPct val="50000"/>
              </a:spcBef>
            </a:pPr>
            <a:r>
              <a:rPr lang="nb-NO" sz="1800"/>
              <a:t>:</a:t>
            </a:r>
            <a:br>
              <a:rPr lang="nb-NO" sz="1800"/>
            </a:br>
            <a:r>
              <a:rPr lang="nb-NO" sz="1800"/>
              <a:t>accept()</a:t>
            </a:r>
            <a:br>
              <a:rPr lang="nb-NO" sz="1800"/>
            </a:br>
            <a:r>
              <a:rPr lang="nb-NO" sz="1800"/>
              <a:t>getInputStream()</a:t>
            </a:r>
            <a:br>
              <a:rPr lang="nb-NO" sz="1800"/>
            </a:br>
            <a:r>
              <a:rPr lang="nb-NO" sz="1800"/>
              <a:t>getOutputStream()</a:t>
            </a:r>
            <a:br>
              <a:rPr lang="nb-NO" sz="1800"/>
            </a:br>
            <a:r>
              <a:rPr lang="nb-NO" sz="1800"/>
              <a:t>close()</a:t>
            </a:r>
            <a:br>
              <a:rPr lang="nb-NO" sz="1800"/>
            </a:br>
            <a:r>
              <a:rPr lang="nb-NO" sz="1800"/>
              <a:t>:</a:t>
            </a:r>
            <a:endParaRPr lang="en-US" sz="1800"/>
          </a:p>
        </p:txBody>
      </p:sp>
      <p:sp>
        <p:nvSpPr>
          <p:cNvPr id="982022" name="Text Box 6"/>
          <p:cNvSpPr txBox="1">
            <a:spLocks noChangeArrowheads="1"/>
          </p:cNvSpPr>
          <p:nvPr/>
        </p:nvSpPr>
        <p:spPr bwMode="auto">
          <a:xfrm>
            <a:off x="4895850" y="4108450"/>
            <a:ext cx="2128838" cy="376238"/>
          </a:xfrm>
          <a:prstGeom prst="rect">
            <a:avLst/>
          </a:prstGeom>
          <a:noFill/>
          <a:ln w="9525">
            <a:solidFill>
              <a:schemeClr val="tx1"/>
            </a:solidFill>
            <a:miter lim="800000"/>
            <a:headEnd/>
            <a:tailEnd/>
          </a:ln>
          <a:effectLst/>
        </p:spPr>
        <p:txBody>
          <a:bodyPr>
            <a:prstTxWarp prst="textNoShape">
              <a:avLst/>
            </a:prstTxWarp>
            <a:spAutoFit/>
          </a:bodyPr>
          <a:lstStyle/>
          <a:p>
            <a:pPr algn="ctr">
              <a:spcBef>
                <a:spcPct val="50000"/>
              </a:spcBef>
            </a:pPr>
            <a:r>
              <a:rPr lang="nb-NO" sz="1800"/>
              <a:t>Socket</a:t>
            </a:r>
            <a:endParaRPr lang="en-US" sz="1800"/>
          </a:p>
        </p:txBody>
      </p:sp>
      <p:sp>
        <p:nvSpPr>
          <p:cNvPr id="982023" name="Text Box 7"/>
          <p:cNvSpPr txBox="1">
            <a:spLocks noChangeArrowheads="1"/>
          </p:cNvSpPr>
          <p:nvPr/>
        </p:nvSpPr>
        <p:spPr bwMode="auto">
          <a:xfrm>
            <a:off x="4895850" y="4484688"/>
            <a:ext cx="2128838" cy="1474787"/>
          </a:xfrm>
          <a:prstGeom prst="rect">
            <a:avLst/>
          </a:prstGeom>
          <a:noFill/>
          <a:ln w="9525">
            <a:solidFill>
              <a:schemeClr val="tx1"/>
            </a:solidFill>
            <a:miter lim="800000"/>
            <a:headEnd/>
            <a:tailEnd/>
          </a:ln>
          <a:effectLst/>
        </p:spPr>
        <p:txBody>
          <a:bodyPr>
            <a:prstTxWarp prst="textNoShape">
              <a:avLst/>
            </a:prstTxWarp>
            <a:spAutoFit/>
          </a:bodyPr>
          <a:lstStyle/>
          <a:p>
            <a:pPr algn="ctr">
              <a:spcBef>
                <a:spcPct val="50000"/>
              </a:spcBef>
            </a:pPr>
            <a:r>
              <a:rPr lang="nb-NO" sz="1800"/>
              <a:t>:</a:t>
            </a:r>
            <a:br>
              <a:rPr lang="nb-NO" sz="1800"/>
            </a:br>
            <a:r>
              <a:rPr lang="nb-NO" sz="1800"/>
              <a:t>getInputStream()</a:t>
            </a:r>
            <a:br>
              <a:rPr lang="nb-NO" sz="1800"/>
            </a:br>
            <a:r>
              <a:rPr lang="nb-NO" sz="1800"/>
              <a:t>getOutputStream()</a:t>
            </a:r>
            <a:br>
              <a:rPr lang="nb-NO" sz="1800"/>
            </a:br>
            <a:r>
              <a:rPr lang="nb-NO" sz="1800"/>
              <a:t>close()</a:t>
            </a:r>
            <a:br>
              <a:rPr lang="nb-NO" sz="1800"/>
            </a:br>
            <a:r>
              <a:rPr lang="nb-NO" sz="1800"/>
              <a:t>:</a:t>
            </a:r>
            <a:endParaRPr lang="en-US" sz="1800"/>
          </a:p>
        </p:txBody>
      </p:sp>
      <p:sp>
        <p:nvSpPr>
          <p:cNvPr id="982024" name="AutoShape 8"/>
          <p:cNvSpPr>
            <a:spLocks noChangeArrowheads="1"/>
          </p:cNvSpPr>
          <p:nvPr/>
        </p:nvSpPr>
        <p:spPr bwMode="auto">
          <a:xfrm>
            <a:off x="2949575" y="4376738"/>
            <a:ext cx="1601788" cy="217487"/>
          </a:xfrm>
          <a:prstGeom prst="leftArrow">
            <a:avLst>
              <a:gd name="adj1" fmla="val 50000"/>
              <a:gd name="adj2" fmla="val 184125"/>
            </a:avLst>
          </a:prstGeom>
          <a:solidFill>
            <a:srgbClr val="D1F3FF"/>
          </a:solidFill>
          <a:ln w="9525">
            <a:solidFill>
              <a:schemeClr val="tx1"/>
            </a:solidFill>
            <a:miter lim="800000"/>
            <a:headEnd/>
            <a:tailEnd/>
          </a:ln>
          <a:effectLst/>
        </p:spPr>
        <p:txBody>
          <a:bodyPr wrap="none" anchor="ctr">
            <a:prstTxWarp prst="textNoShape">
              <a:avLst/>
            </a:prstTxWarp>
          </a:bodyPr>
          <a:lstStyle/>
          <a:p>
            <a:endParaRPr lang="nn-NO"/>
          </a:p>
        </p:txBody>
      </p:sp>
      <p:sp>
        <p:nvSpPr>
          <p:cNvPr id="982025" name="Text Box 9"/>
          <p:cNvSpPr txBox="1">
            <a:spLocks noChangeArrowheads="1"/>
          </p:cNvSpPr>
          <p:nvPr/>
        </p:nvSpPr>
        <p:spPr bwMode="auto">
          <a:xfrm>
            <a:off x="3733800" y="4089400"/>
            <a:ext cx="946150" cy="30480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nb-NO" sz="1400" i="1"/>
              <a:t>println()</a:t>
            </a:r>
            <a:endParaRPr lang="en-US" sz="1400" i="1"/>
          </a:p>
        </p:txBody>
      </p:sp>
      <p:sp>
        <p:nvSpPr>
          <p:cNvPr id="982026" name="Text Box 10"/>
          <p:cNvSpPr txBox="1">
            <a:spLocks noChangeArrowheads="1"/>
          </p:cNvSpPr>
          <p:nvPr/>
        </p:nvSpPr>
        <p:spPr bwMode="auto">
          <a:xfrm>
            <a:off x="2754313" y="4646613"/>
            <a:ext cx="94615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nb-NO" sz="1400" i="1"/>
              <a:t>readLn()</a:t>
            </a:r>
            <a:endParaRPr lang="en-US" sz="1400" i="1"/>
          </a:p>
        </p:txBody>
      </p:sp>
      <p:sp>
        <p:nvSpPr>
          <p:cNvPr id="982027" name="AutoShape 11"/>
          <p:cNvSpPr>
            <a:spLocks noChangeArrowheads="1"/>
          </p:cNvSpPr>
          <p:nvPr/>
        </p:nvSpPr>
        <p:spPr bwMode="auto">
          <a:xfrm rot="10800000">
            <a:off x="2949575" y="5538788"/>
            <a:ext cx="1601788" cy="217487"/>
          </a:xfrm>
          <a:prstGeom prst="leftArrow">
            <a:avLst>
              <a:gd name="adj1" fmla="val 50000"/>
              <a:gd name="adj2" fmla="val 184125"/>
            </a:avLst>
          </a:prstGeom>
          <a:solidFill>
            <a:srgbClr val="D1F3FF"/>
          </a:solidFill>
          <a:ln w="9525">
            <a:solidFill>
              <a:schemeClr val="tx1"/>
            </a:solidFill>
            <a:miter lim="800000"/>
            <a:headEnd/>
            <a:tailEnd/>
          </a:ln>
          <a:effectLst/>
        </p:spPr>
        <p:txBody>
          <a:bodyPr wrap="none" anchor="ctr">
            <a:prstTxWarp prst="textNoShape">
              <a:avLst/>
            </a:prstTxWarp>
          </a:bodyPr>
          <a:lstStyle/>
          <a:p>
            <a:endParaRPr lang="nn-NO"/>
          </a:p>
        </p:txBody>
      </p:sp>
      <p:sp>
        <p:nvSpPr>
          <p:cNvPr id="982030" name="Text Box 14"/>
          <p:cNvSpPr txBox="1">
            <a:spLocks noChangeArrowheads="1"/>
          </p:cNvSpPr>
          <p:nvPr/>
        </p:nvSpPr>
        <p:spPr bwMode="auto">
          <a:xfrm>
            <a:off x="2754313" y="5259388"/>
            <a:ext cx="94615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nb-NO" sz="1400" i="1"/>
              <a:t>println()</a:t>
            </a:r>
            <a:endParaRPr lang="en-US" sz="1400" i="1"/>
          </a:p>
        </p:txBody>
      </p:sp>
      <p:sp>
        <p:nvSpPr>
          <p:cNvPr id="982031" name="Text Box 15"/>
          <p:cNvSpPr txBox="1">
            <a:spLocks noChangeArrowheads="1"/>
          </p:cNvSpPr>
          <p:nvPr/>
        </p:nvSpPr>
        <p:spPr bwMode="auto">
          <a:xfrm>
            <a:off x="3733800" y="5789613"/>
            <a:ext cx="946150" cy="30480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nb-NO" sz="1400" i="1"/>
              <a:t>readLn()</a:t>
            </a:r>
            <a:endParaRPr lang="en-US" sz="1400" i="1"/>
          </a:p>
        </p:txBody>
      </p:sp>
      <p:sp>
        <p:nvSpPr>
          <p:cNvPr id="982032" name="Text Box 16"/>
          <p:cNvSpPr txBox="1">
            <a:spLocks noChangeArrowheads="1"/>
          </p:cNvSpPr>
          <p:nvPr/>
        </p:nvSpPr>
        <p:spPr bwMode="auto">
          <a:xfrm>
            <a:off x="22225" y="6335713"/>
            <a:ext cx="4421188"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nb-NO" sz="1200" b="1">
                <a:latin typeface="Courier New" charset="0"/>
              </a:rPr>
              <a:t>ServerSocket tjener = new ServerSocket(1250);</a:t>
            </a:r>
            <a:br>
              <a:rPr lang="nb-NO" sz="1200" b="1">
                <a:latin typeface="Courier New" charset="0"/>
              </a:rPr>
            </a:br>
            <a:r>
              <a:rPr lang="nb-NO" sz="1200" b="1">
                <a:latin typeface="Courier New" charset="0"/>
              </a:rPr>
              <a:t>Socket forbindelse = tjener.accept();</a:t>
            </a:r>
            <a:endParaRPr lang="en-US" sz="1200" b="1">
              <a:latin typeface="Courier New" charset="0"/>
            </a:endParaRPr>
          </a:p>
        </p:txBody>
      </p:sp>
      <p:sp>
        <p:nvSpPr>
          <p:cNvPr id="982033" name="Text Box 17"/>
          <p:cNvSpPr txBox="1">
            <a:spLocks noChangeArrowheads="1"/>
          </p:cNvSpPr>
          <p:nvPr/>
        </p:nvSpPr>
        <p:spPr bwMode="auto">
          <a:xfrm>
            <a:off x="4789488" y="6191250"/>
            <a:ext cx="4421187"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nb-NO" sz="1200" b="1">
                <a:latin typeface="Courier New" charset="0"/>
              </a:rPr>
              <a:t>Socket forbindelse</a:t>
            </a:r>
            <a:br>
              <a:rPr lang="nb-NO" sz="1200" b="1">
                <a:latin typeface="Courier New" charset="0"/>
              </a:rPr>
            </a:br>
            <a:r>
              <a:rPr lang="nb-NO" sz="1200" b="1">
                <a:latin typeface="Courier New" charset="0"/>
              </a:rPr>
              <a:t>  = new Socket("192.168.1.100", 1250);</a:t>
            </a:r>
            <a:endParaRPr lang="en-US" sz="1200" b="1">
              <a:latin typeface="Courier New" charset="0"/>
            </a:endParaRPr>
          </a:p>
        </p:txBody>
      </p:sp>
      <p:sp>
        <p:nvSpPr>
          <p:cNvPr id="982034" name="Text Box 18"/>
          <p:cNvSpPr txBox="1">
            <a:spLocks noChangeArrowheads="1"/>
          </p:cNvSpPr>
          <p:nvPr/>
        </p:nvSpPr>
        <p:spPr bwMode="auto">
          <a:xfrm>
            <a:off x="828675" y="3763963"/>
            <a:ext cx="1398588" cy="3048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nb-NO" sz="1400" i="1"/>
              <a:t>192.168.1.100</a:t>
            </a:r>
            <a:endParaRPr lang="en-US" sz="1400" i="1"/>
          </a:p>
        </p:txBody>
      </p:sp>
      <p:sp>
        <p:nvSpPr>
          <p:cNvPr id="982035" name="Text Box 19"/>
          <p:cNvSpPr txBox="1">
            <a:spLocks noChangeArrowheads="1"/>
          </p:cNvSpPr>
          <p:nvPr/>
        </p:nvSpPr>
        <p:spPr bwMode="auto">
          <a:xfrm>
            <a:off x="5229225" y="3763963"/>
            <a:ext cx="1398588" cy="3048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nb-NO" sz="1400" i="1"/>
              <a:t>192.168.1.200</a:t>
            </a:r>
            <a:endParaRPr lang="en-US" sz="1400" i="1"/>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Plassholder for lysbildenummer 5"/>
          <p:cNvSpPr>
            <a:spLocks noGrp="1"/>
          </p:cNvSpPr>
          <p:nvPr>
            <p:ph type="sldNum" sz="quarter" idx="12"/>
          </p:nvPr>
        </p:nvSpPr>
        <p:spPr/>
        <p:txBody>
          <a:bodyPr/>
          <a:lstStyle/>
          <a:p>
            <a:fld id="{00D3BC5A-D98B-9846-8B86-5D9C2930A9A8}" type="slidenum">
              <a:rPr lang="en-US"/>
              <a:pPr/>
              <a:t>39</a:t>
            </a:fld>
            <a:endParaRPr lang="en-US"/>
          </a:p>
        </p:txBody>
      </p:sp>
      <p:sp>
        <p:nvSpPr>
          <p:cNvPr id="990210" name="Rectangle 2"/>
          <p:cNvSpPr>
            <a:spLocks noGrp="1" noChangeArrowheads="1"/>
          </p:cNvSpPr>
          <p:nvPr>
            <p:ph type="title"/>
          </p:nvPr>
        </p:nvSpPr>
        <p:spPr/>
        <p:txBody>
          <a:bodyPr/>
          <a:lstStyle/>
          <a:p>
            <a:r>
              <a:rPr lang="nb-NO"/>
              <a:t>Java-Sockets (2)</a:t>
            </a:r>
            <a:endParaRPr lang="en-US"/>
          </a:p>
        </p:txBody>
      </p:sp>
      <p:sp>
        <p:nvSpPr>
          <p:cNvPr id="990211" name="Rectangle 3"/>
          <p:cNvSpPr>
            <a:spLocks noGrp="1" noChangeArrowheads="1"/>
          </p:cNvSpPr>
          <p:nvPr>
            <p:ph type="body" idx="1"/>
          </p:nvPr>
        </p:nvSpPr>
        <p:spPr/>
        <p:txBody>
          <a:bodyPr/>
          <a:lstStyle/>
          <a:p>
            <a:endParaRPr lang="en-US"/>
          </a:p>
        </p:txBody>
      </p:sp>
      <p:sp>
        <p:nvSpPr>
          <p:cNvPr id="990212" name="Rectangle 4"/>
          <p:cNvSpPr>
            <a:spLocks noChangeArrowheads="1"/>
          </p:cNvSpPr>
          <p:nvPr/>
        </p:nvSpPr>
        <p:spPr bwMode="auto">
          <a:xfrm>
            <a:off x="0" y="2166938"/>
            <a:ext cx="9144000" cy="3776662"/>
          </a:xfrm>
          <a:prstGeom prst="rect">
            <a:avLst/>
          </a:prstGeom>
          <a:solidFill>
            <a:schemeClr val="tx1"/>
          </a:solidFill>
          <a:ln w="9525">
            <a:noFill/>
            <a:miter lim="800000"/>
            <a:headEnd/>
            <a:tailEnd/>
          </a:ln>
          <a:effectLst/>
        </p:spPr>
        <p:txBody>
          <a:bodyPr wrap="none" anchor="ctr">
            <a:prstTxWarp prst="textNoShape">
              <a:avLst/>
            </a:prstTxWarp>
          </a:bodyPr>
          <a:lstStyle/>
          <a:p>
            <a:endParaRPr lang="nn-NO"/>
          </a:p>
        </p:txBody>
      </p:sp>
      <p:sp>
        <p:nvSpPr>
          <p:cNvPr id="990213" name="Cloud"/>
          <p:cNvSpPr>
            <a:spLocks noChangeAspect="1" noEditPoints="1" noChangeArrowheads="1"/>
          </p:cNvSpPr>
          <p:nvPr/>
        </p:nvSpPr>
        <p:spPr bwMode="auto">
          <a:xfrm>
            <a:off x="3181350" y="5075238"/>
            <a:ext cx="2743200" cy="609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bg1"/>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ctr" eaLnBrk="1" hangingPunct="1"/>
            <a:r>
              <a:rPr lang="nb-NO" sz="1600">
                <a:solidFill>
                  <a:schemeClr val="bg1"/>
                </a:solidFill>
              </a:rPr>
              <a:t>internett</a:t>
            </a:r>
          </a:p>
        </p:txBody>
      </p:sp>
      <p:cxnSp>
        <p:nvCxnSpPr>
          <p:cNvPr id="990214" name="AutoShape 6"/>
          <p:cNvCxnSpPr>
            <a:cxnSpLocks noChangeShapeType="1"/>
            <a:stCxn id="990223" idx="2"/>
            <a:endCxn id="990213" idx="0"/>
          </p:cNvCxnSpPr>
          <p:nvPr/>
        </p:nvCxnSpPr>
        <p:spPr bwMode="auto">
          <a:xfrm rot="16200000" flipH="1">
            <a:off x="2461419" y="4652169"/>
            <a:ext cx="457200" cy="998538"/>
          </a:xfrm>
          <a:prstGeom prst="bentConnector2">
            <a:avLst/>
          </a:prstGeom>
          <a:noFill/>
          <a:ln w="9525">
            <a:solidFill>
              <a:schemeClr val="bg1"/>
            </a:solidFill>
            <a:miter lim="800000"/>
            <a:headEnd/>
            <a:tailEnd/>
          </a:ln>
          <a:effectLst/>
        </p:spPr>
      </p:cxnSp>
      <p:cxnSp>
        <p:nvCxnSpPr>
          <p:cNvPr id="990215" name="AutoShape 7"/>
          <p:cNvCxnSpPr>
            <a:cxnSpLocks noChangeShapeType="1"/>
            <a:stCxn id="990213" idx="2"/>
          </p:cNvCxnSpPr>
          <p:nvPr/>
        </p:nvCxnSpPr>
        <p:spPr bwMode="auto">
          <a:xfrm flipV="1">
            <a:off x="5922963" y="4922838"/>
            <a:ext cx="915987" cy="457200"/>
          </a:xfrm>
          <a:prstGeom prst="bentConnector2">
            <a:avLst/>
          </a:prstGeom>
          <a:noFill/>
          <a:ln w="9525">
            <a:solidFill>
              <a:schemeClr val="bg1"/>
            </a:solidFill>
            <a:miter lim="800000"/>
            <a:headEnd/>
            <a:tailEnd/>
          </a:ln>
          <a:effectLst/>
        </p:spPr>
      </p:cxnSp>
      <p:grpSp>
        <p:nvGrpSpPr>
          <p:cNvPr id="2" name="Group 8"/>
          <p:cNvGrpSpPr>
            <a:grpSpLocks/>
          </p:cNvGrpSpPr>
          <p:nvPr/>
        </p:nvGrpSpPr>
        <p:grpSpPr bwMode="auto">
          <a:xfrm>
            <a:off x="1657350" y="2847975"/>
            <a:ext cx="1066800" cy="2074863"/>
            <a:chOff x="1044" y="1794"/>
            <a:chExt cx="672" cy="1307"/>
          </a:xfrm>
        </p:grpSpPr>
        <p:sp>
          <p:nvSpPr>
            <p:cNvPr id="990217" name="Rectangle 9"/>
            <p:cNvSpPr>
              <a:spLocks noChangeArrowheads="1"/>
            </p:cNvSpPr>
            <p:nvPr/>
          </p:nvSpPr>
          <p:spPr bwMode="auto">
            <a:xfrm>
              <a:off x="1044" y="1794"/>
              <a:ext cx="672" cy="1307"/>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grpSp>
          <p:nvGrpSpPr>
            <p:cNvPr id="3" name="Group 10"/>
            <p:cNvGrpSpPr>
              <a:grpSpLocks/>
            </p:cNvGrpSpPr>
            <p:nvPr/>
          </p:nvGrpSpPr>
          <p:grpSpPr bwMode="auto">
            <a:xfrm>
              <a:off x="1188" y="1850"/>
              <a:ext cx="384" cy="480"/>
              <a:chOff x="1188" y="2045"/>
              <a:chExt cx="384" cy="480"/>
            </a:xfrm>
          </p:grpSpPr>
          <p:sp>
            <p:nvSpPr>
              <p:cNvPr id="990219" name="Oval 11"/>
              <p:cNvSpPr>
                <a:spLocks noChangeArrowheads="1"/>
              </p:cNvSpPr>
              <p:nvPr/>
            </p:nvSpPr>
            <p:spPr bwMode="auto">
              <a:xfrm>
                <a:off x="1188" y="2045"/>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klient</a:t>
                </a:r>
              </a:p>
            </p:txBody>
          </p:sp>
          <p:sp>
            <p:nvSpPr>
              <p:cNvPr id="990220" name="Line 12"/>
              <p:cNvSpPr>
                <a:spLocks noChangeShapeType="1"/>
              </p:cNvSpPr>
              <p:nvPr/>
            </p:nvSpPr>
            <p:spPr bwMode="auto">
              <a:xfrm>
                <a:off x="1380" y="2429"/>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grpSp>
        <p:sp>
          <p:nvSpPr>
            <p:cNvPr id="990221" name="Rectangle 13"/>
            <p:cNvSpPr>
              <a:spLocks noChangeArrowheads="1"/>
            </p:cNvSpPr>
            <p:nvPr/>
          </p:nvSpPr>
          <p:spPr bwMode="auto">
            <a:xfrm>
              <a:off x="1044" y="2525"/>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90222" name="Rectangle 14"/>
            <p:cNvSpPr>
              <a:spLocks noChangeArrowheads="1"/>
            </p:cNvSpPr>
            <p:nvPr/>
          </p:nvSpPr>
          <p:spPr bwMode="auto">
            <a:xfrm>
              <a:off x="1044" y="2717"/>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90223" name="Rectangle 15"/>
            <p:cNvSpPr>
              <a:spLocks noChangeArrowheads="1"/>
            </p:cNvSpPr>
            <p:nvPr/>
          </p:nvSpPr>
          <p:spPr bwMode="auto">
            <a:xfrm>
              <a:off x="1044" y="2909"/>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sp>
          <p:nvSpPr>
            <p:cNvPr id="990224" name="Rectangle 16"/>
            <p:cNvSpPr>
              <a:spLocks noChangeArrowheads="1"/>
            </p:cNvSpPr>
            <p:nvPr/>
          </p:nvSpPr>
          <p:spPr bwMode="auto">
            <a:xfrm>
              <a:off x="1044" y="2335"/>
              <a:ext cx="672" cy="192"/>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Socket API</a:t>
              </a:r>
            </a:p>
          </p:txBody>
        </p:sp>
      </p:grpSp>
      <p:sp>
        <p:nvSpPr>
          <p:cNvPr id="990226" name="Rectangle 18"/>
          <p:cNvSpPr>
            <a:spLocks noChangeArrowheads="1"/>
          </p:cNvSpPr>
          <p:nvPr/>
        </p:nvSpPr>
        <p:spPr bwMode="auto">
          <a:xfrm>
            <a:off x="6261100" y="2503488"/>
            <a:ext cx="1066800" cy="2419350"/>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endParaRPr lang="nn-NO">
              <a:solidFill>
                <a:schemeClr val="bg1"/>
              </a:solidFill>
              <a:latin typeface="Times New Roman" charset="0"/>
            </a:endParaRPr>
          </a:p>
        </p:txBody>
      </p:sp>
      <p:grpSp>
        <p:nvGrpSpPr>
          <p:cNvPr id="4" name="Group 19"/>
          <p:cNvGrpSpPr>
            <a:grpSpLocks/>
          </p:cNvGrpSpPr>
          <p:nvPr/>
        </p:nvGrpSpPr>
        <p:grpSpPr bwMode="auto">
          <a:xfrm>
            <a:off x="6489700" y="2636838"/>
            <a:ext cx="609600" cy="762000"/>
            <a:chOff x="1188" y="2045"/>
            <a:chExt cx="384" cy="480"/>
          </a:xfrm>
        </p:grpSpPr>
        <p:sp>
          <p:nvSpPr>
            <p:cNvPr id="990228" name="Oval 20"/>
            <p:cNvSpPr>
              <a:spLocks noChangeArrowheads="1"/>
            </p:cNvSpPr>
            <p:nvPr/>
          </p:nvSpPr>
          <p:spPr bwMode="auto">
            <a:xfrm>
              <a:off x="1188" y="2045"/>
              <a:ext cx="384" cy="384"/>
            </a:xfrm>
            <a:prstGeom prst="ellipse">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600">
                  <a:solidFill>
                    <a:schemeClr val="bg1"/>
                  </a:solidFill>
                </a:rPr>
                <a:t>tjener</a:t>
              </a:r>
            </a:p>
          </p:txBody>
        </p:sp>
        <p:sp>
          <p:nvSpPr>
            <p:cNvPr id="990229" name="Line 21"/>
            <p:cNvSpPr>
              <a:spLocks noChangeShapeType="1"/>
            </p:cNvSpPr>
            <p:nvPr/>
          </p:nvSpPr>
          <p:spPr bwMode="auto">
            <a:xfrm>
              <a:off x="1380" y="2429"/>
              <a:ext cx="0" cy="96"/>
            </a:xfrm>
            <a:prstGeom prst="line">
              <a:avLst/>
            </a:prstGeom>
            <a:noFill/>
            <a:ln w="9525">
              <a:solidFill>
                <a:schemeClr val="bg1"/>
              </a:solidFill>
              <a:miter lim="800000"/>
              <a:headEnd/>
              <a:tailEnd/>
            </a:ln>
            <a:effectLst/>
          </p:spPr>
          <p:txBody>
            <a:bodyPr wrap="none">
              <a:prstTxWarp prst="textNoShape">
                <a:avLst/>
              </a:prstTxWarp>
            </a:bodyPr>
            <a:lstStyle/>
            <a:p>
              <a:endParaRPr lang="nn-NO"/>
            </a:p>
          </p:txBody>
        </p:sp>
      </p:grpSp>
      <p:sp>
        <p:nvSpPr>
          <p:cNvPr id="990230" name="Rectangle 22"/>
          <p:cNvSpPr>
            <a:spLocks noChangeArrowheads="1"/>
          </p:cNvSpPr>
          <p:nvPr/>
        </p:nvSpPr>
        <p:spPr bwMode="auto">
          <a:xfrm>
            <a:off x="6261100" y="4008438"/>
            <a:ext cx="1066800" cy="304800"/>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transport</a:t>
            </a:r>
          </a:p>
        </p:txBody>
      </p:sp>
      <p:sp>
        <p:nvSpPr>
          <p:cNvPr id="990231" name="Rectangle 23"/>
          <p:cNvSpPr>
            <a:spLocks noChangeArrowheads="1"/>
          </p:cNvSpPr>
          <p:nvPr/>
        </p:nvSpPr>
        <p:spPr bwMode="auto">
          <a:xfrm>
            <a:off x="6261100" y="4313238"/>
            <a:ext cx="1066800" cy="304800"/>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internett</a:t>
            </a:r>
          </a:p>
        </p:txBody>
      </p:sp>
      <p:sp>
        <p:nvSpPr>
          <p:cNvPr id="990232" name="Rectangle 24"/>
          <p:cNvSpPr>
            <a:spLocks noChangeArrowheads="1"/>
          </p:cNvSpPr>
          <p:nvPr/>
        </p:nvSpPr>
        <p:spPr bwMode="auto">
          <a:xfrm>
            <a:off x="6261100" y="4618038"/>
            <a:ext cx="1066800" cy="304800"/>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nettverk</a:t>
            </a:r>
          </a:p>
        </p:txBody>
      </p:sp>
      <p:sp>
        <p:nvSpPr>
          <p:cNvPr id="990233" name="Rectangle 25"/>
          <p:cNvSpPr>
            <a:spLocks noChangeArrowheads="1"/>
          </p:cNvSpPr>
          <p:nvPr/>
        </p:nvSpPr>
        <p:spPr bwMode="auto">
          <a:xfrm>
            <a:off x="6261100" y="3706813"/>
            <a:ext cx="1066800" cy="304800"/>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Socket API</a:t>
            </a:r>
          </a:p>
        </p:txBody>
      </p:sp>
      <p:sp>
        <p:nvSpPr>
          <p:cNvPr id="990236" name="Rectangle 28"/>
          <p:cNvSpPr>
            <a:spLocks noChangeArrowheads="1"/>
          </p:cNvSpPr>
          <p:nvPr/>
        </p:nvSpPr>
        <p:spPr bwMode="auto">
          <a:xfrm>
            <a:off x="6261100" y="3405188"/>
            <a:ext cx="1066800" cy="304800"/>
          </a:xfrm>
          <a:prstGeom prst="rect">
            <a:avLst/>
          </a:prstGeom>
          <a:solidFill>
            <a:srgbClr val="D1F3FF"/>
          </a:solidFill>
          <a:ln w="9525">
            <a:solidFill>
              <a:schemeClr val="bg1"/>
            </a:solidFill>
            <a:miter lim="800000"/>
            <a:headEnd/>
            <a:tailEnd/>
          </a:ln>
          <a:effectLst/>
        </p:spPr>
        <p:txBody>
          <a:bodyPr wrap="none" anchor="ctr">
            <a:prstTxWarp prst="textNoShape">
              <a:avLst/>
            </a:prstTxWarp>
          </a:bodyPr>
          <a:lstStyle/>
          <a:p>
            <a:pPr algn="ctr" eaLnBrk="1" hangingPunct="1"/>
            <a:r>
              <a:rPr lang="nb-NO" sz="1400">
                <a:solidFill>
                  <a:schemeClr val="bg1"/>
                </a:solidFill>
              </a:rPr>
              <a:t>Java (VM)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340BC45F-582C-6842-98F9-CD3EAA1029D9}" type="slidenum">
              <a:rPr lang="en-US"/>
              <a:pPr/>
              <a:t>4</a:t>
            </a:fld>
            <a:endParaRPr lang="en-US"/>
          </a:p>
        </p:txBody>
      </p:sp>
      <p:sp>
        <p:nvSpPr>
          <p:cNvPr id="1002498" name="Rectangle 2"/>
          <p:cNvSpPr>
            <a:spLocks noGrp="1" noChangeArrowheads="1"/>
          </p:cNvSpPr>
          <p:nvPr>
            <p:ph type="title"/>
          </p:nvPr>
        </p:nvSpPr>
        <p:spPr/>
        <p:txBody>
          <a:bodyPr/>
          <a:lstStyle/>
          <a:p>
            <a:r>
              <a:rPr lang="nb-NO" dirty="0" smtClean="0"/>
              <a:t>Lokal datakommunikasjon: </a:t>
            </a:r>
            <a:r>
              <a:rPr lang="nb-NO" dirty="0" err="1" smtClean="0"/>
              <a:t>Point</a:t>
            </a:r>
            <a:r>
              <a:rPr lang="nb-NO" dirty="0" err="1"/>
              <a:t>-to-point</a:t>
            </a:r>
            <a:r>
              <a:rPr lang="nb-NO" dirty="0"/>
              <a:t> vs. delt medium</a:t>
            </a:r>
          </a:p>
        </p:txBody>
      </p:sp>
      <p:sp>
        <p:nvSpPr>
          <p:cNvPr id="1002499" name="Rectangle 3"/>
          <p:cNvSpPr>
            <a:spLocks noGrp="1" noChangeArrowheads="1"/>
          </p:cNvSpPr>
          <p:nvPr>
            <p:ph type="body" idx="1"/>
          </p:nvPr>
        </p:nvSpPr>
        <p:spPr/>
        <p:txBody>
          <a:bodyPr/>
          <a:lstStyle/>
          <a:p>
            <a:pPr>
              <a:lnSpc>
                <a:spcPct val="90000"/>
              </a:lnSpc>
            </a:pPr>
            <a:r>
              <a:rPr lang="nb-NO" sz="2800"/>
              <a:t>Point-to-point-kommunikasjon</a:t>
            </a:r>
          </a:p>
          <a:p>
            <a:pPr lvl="1">
              <a:lnSpc>
                <a:spcPct val="90000"/>
              </a:lnSpc>
            </a:pPr>
            <a:r>
              <a:rPr lang="nb-NO" sz="2400"/>
              <a:t>to datamaskiner koblet sammen via en datalinje</a:t>
            </a:r>
          </a:p>
          <a:p>
            <a:pPr lvl="1">
              <a:lnSpc>
                <a:spcPct val="90000"/>
              </a:lnSpc>
            </a:pPr>
            <a:r>
              <a:rPr lang="nb-NO" sz="2400"/>
              <a:t>noen fordeler: stor fleksibilitet i forhold til overføringsprotokoll/hastighet, høy sikkerhet, ...</a:t>
            </a:r>
          </a:p>
          <a:p>
            <a:pPr lvl="1">
              <a:lnSpc>
                <a:spcPct val="90000"/>
              </a:lnSpc>
            </a:pPr>
            <a:r>
              <a:rPr lang="nb-NO" sz="2400"/>
              <a:t>noen ulemper: lite egnet ved behov for kommunikasjon mellom flere enn to datamaskiner</a:t>
            </a:r>
          </a:p>
          <a:p>
            <a:pPr>
              <a:lnSpc>
                <a:spcPct val="90000"/>
              </a:lnSpc>
            </a:pPr>
            <a:r>
              <a:rPr lang="nb-NO" sz="2800"/>
              <a:t>Delt kommunikasjonskanal:</a:t>
            </a:r>
          </a:p>
          <a:p>
            <a:pPr lvl="1">
              <a:lnSpc>
                <a:spcPct val="90000"/>
              </a:lnSpc>
            </a:pPr>
            <a:r>
              <a:rPr lang="nb-NO" sz="2400"/>
              <a:t>flere datamaskiner kobler seg til en felles datalinje (alle tilkoblede datamaskiner mottar samme data)</a:t>
            </a:r>
          </a:p>
          <a:p>
            <a:pPr lvl="1">
              <a:lnSpc>
                <a:spcPct val="90000"/>
              </a:lnSpc>
            </a:pPr>
            <a:r>
              <a:rPr lang="nb-NO" sz="2400"/>
              <a:t>datamaskinene bruker den felles datalinjen etter tur for å sende fra seg datarammer (en sekvens med digitale bits)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Plassholder for lysbildenummer 6"/>
          <p:cNvSpPr>
            <a:spLocks noGrp="1"/>
          </p:cNvSpPr>
          <p:nvPr>
            <p:ph type="sldNum" sz="quarter" idx="12"/>
          </p:nvPr>
        </p:nvSpPr>
        <p:spPr/>
        <p:txBody>
          <a:bodyPr/>
          <a:lstStyle/>
          <a:p>
            <a:fld id="{AAE1EBDE-EFC2-C146-B011-75758A12B966}" type="slidenum">
              <a:rPr lang="en-US"/>
              <a:pPr/>
              <a:t>5</a:t>
            </a:fld>
            <a:endParaRPr lang="en-US"/>
          </a:p>
        </p:txBody>
      </p:sp>
      <p:sp>
        <p:nvSpPr>
          <p:cNvPr id="885765" name="Rectangle 5"/>
          <p:cNvSpPr>
            <a:spLocks noChangeArrowheads="1"/>
          </p:cNvSpPr>
          <p:nvPr/>
        </p:nvSpPr>
        <p:spPr bwMode="auto">
          <a:xfrm>
            <a:off x="0" y="1193800"/>
            <a:ext cx="9144000" cy="5664200"/>
          </a:xfrm>
          <a:prstGeom prst="rect">
            <a:avLst/>
          </a:prstGeom>
          <a:solidFill>
            <a:schemeClr val="tx1"/>
          </a:solidFill>
          <a:ln w="9525">
            <a:noFill/>
            <a:miter lim="800000"/>
            <a:headEnd/>
            <a:tailEnd/>
          </a:ln>
          <a:effectLst/>
        </p:spPr>
        <p:txBody>
          <a:bodyPr wrap="none" anchor="ctr">
            <a:prstTxWarp prst="textNoShape">
              <a:avLst/>
            </a:prstTxWarp>
          </a:bodyPr>
          <a:lstStyle/>
          <a:p>
            <a:endParaRPr lang="nn-NO"/>
          </a:p>
        </p:txBody>
      </p:sp>
      <p:sp>
        <p:nvSpPr>
          <p:cNvPr id="885762" name="Rectangle 2"/>
          <p:cNvSpPr>
            <a:spLocks noGrp="1" noChangeArrowheads="1"/>
          </p:cNvSpPr>
          <p:nvPr>
            <p:ph type="title"/>
          </p:nvPr>
        </p:nvSpPr>
        <p:spPr>
          <a:xfrm>
            <a:off x="381000" y="215900"/>
            <a:ext cx="8382000" cy="1143000"/>
          </a:xfrm>
        </p:spPr>
        <p:txBody>
          <a:bodyPr/>
          <a:lstStyle/>
          <a:p>
            <a:r>
              <a:rPr lang="nb-NO" dirty="0"/>
              <a:t>Alle til alle?</a:t>
            </a:r>
          </a:p>
        </p:txBody>
      </p:sp>
      <p:graphicFrame>
        <p:nvGraphicFramePr>
          <p:cNvPr id="885763" name="Object 3"/>
          <p:cNvGraphicFramePr>
            <a:graphicFrameLocks noChangeAspect="1"/>
          </p:cNvGraphicFramePr>
          <p:nvPr>
            <p:ph sz="half" idx="1"/>
          </p:nvPr>
        </p:nvGraphicFramePr>
        <p:xfrm>
          <a:off x="2720975" y="1366838"/>
          <a:ext cx="5764213" cy="4932362"/>
        </p:xfrm>
        <a:graphic>
          <a:graphicData uri="http://schemas.openxmlformats.org/presentationml/2006/ole">
            <p:oleObj spid="_x0000_s98306" name="VISIO" r:id="rId4" imgW="4614480" imgH="3948840" progId="Visio.Drawing.6">
              <p:embed/>
            </p:oleObj>
          </a:graphicData>
        </a:graphic>
      </p:graphicFrame>
      <p:sp>
        <p:nvSpPr>
          <p:cNvPr id="885764" name="Rectangle 4"/>
          <p:cNvSpPr>
            <a:spLocks noGrp="1" noChangeArrowheads="1"/>
          </p:cNvSpPr>
          <p:nvPr>
            <p:ph type="body" sz="half" idx="2"/>
          </p:nvPr>
        </p:nvSpPr>
        <p:spPr>
          <a:xfrm>
            <a:off x="188913" y="4919663"/>
            <a:ext cx="3671887" cy="1790700"/>
          </a:xfrm>
        </p:spPr>
        <p:txBody>
          <a:bodyPr/>
          <a:lstStyle/>
          <a:p>
            <a:pPr marL="1588" indent="-1588">
              <a:lnSpc>
                <a:spcPct val="90000"/>
              </a:lnSpc>
              <a:buFontTx/>
              <a:buNone/>
            </a:pPr>
            <a:r>
              <a:rPr lang="nb-NO" sz="2800" i="1">
                <a:solidFill>
                  <a:schemeClr val="bg1"/>
                </a:solidFill>
              </a:rPr>
              <a:t>Direkte forbindelse mellom n punkter krever (n-1)n/2 koblinger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85763"/>
                                        </p:tgtEl>
                                        <p:attrNameLst>
                                          <p:attrName>style.visibility</p:attrName>
                                        </p:attrNameLst>
                                      </p:cBhvr>
                                      <p:to>
                                        <p:strVal val="visible"/>
                                      </p:to>
                                    </p:set>
                                    <p:animEffect transition="in" filter="circle(out)">
                                      <p:cBhvr>
                                        <p:cTn id="7" dur="2000"/>
                                        <p:tgtEl>
                                          <p:spTgt spid="8857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5764">
                                            <p:txEl>
                                              <p:pRg st="0" end="0"/>
                                            </p:txEl>
                                          </p:spTgt>
                                        </p:tgtEl>
                                        <p:attrNameLst>
                                          <p:attrName>style.visibility</p:attrName>
                                        </p:attrNameLst>
                                      </p:cBhvr>
                                      <p:to>
                                        <p:strVal val="visible"/>
                                      </p:to>
                                    </p:set>
                                    <p:animEffect transition="in" filter="wipe(left)">
                                      <p:cBhvr>
                                        <p:cTn id="12" dur="1000"/>
                                        <p:tgtEl>
                                          <p:spTgt spid="8857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4"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E2554639-8863-F442-ABDA-72841465BB31}" type="slidenum">
              <a:rPr lang="en-US"/>
              <a:pPr/>
              <a:t>6</a:t>
            </a:fld>
            <a:endParaRPr lang="en-US"/>
          </a:p>
        </p:txBody>
      </p:sp>
      <p:sp>
        <p:nvSpPr>
          <p:cNvPr id="883714" name="Rectangle 2"/>
          <p:cNvSpPr>
            <a:spLocks noGrp="1" noChangeArrowheads="1"/>
          </p:cNvSpPr>
          <p:nvPr>
            <p:ph type="title"/>
          </p:nvPr>
        </p:nvSpPr>
        <p:spPr/>
        <p:txBody>
          <a:bodyPr/>
          <a:lstStyle/>
          <a:p>
            <a:r>
              <a:rPr lang="nb-NO"/>
              <a:t>Problemstilling: </a:t>
            </a:r>
          </a:p>
        </p:txBody>
      </p:sp>
      <p:sp>
        <p:nvSpPr>
          <p:cNvPr id="883715" name="Rectangle 3"/>
          <p:cNvSpPr>
            <a:spLocks noGrp="1" noChangeArrowheads="1"/>
          </p:cNvSpPr>
          <p:nvPr>
            <p:ph type="body" idx="1"/>
          </p:nvPr>
        </p:nvSpPr>
        <p:spPr/>
        <p:txBody>
          <a:bodyPr/>
          <a:lstStyle/>
          <a:p>
            <a:r>
              <a:rPr lang="nb-NO"/>
              <a:t>Hvordan få to datamaskiner knyttet til et større felles nettverk til å kommunisere, uten å tvinge alle datamaskinene knyttet til nettverket til å motta og behandle hver eneste melding som passerer via det felles mediet?</a:t>
            </a:r>
          </a:p>
          <a:p>
            <a:r>
              <a:rPr lang="nb-NO"/>
              <a:t>Løsning: Maskinvare adressering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C2D4F3B6-77A3-2A4B-B0EE-53B7431C183F}" type="slidenum">
              <a:rPr lang="en-US"/>
              <a:pPr/>
              <a:t>7</a:t>
            </a:fld>
            <a:endParaRPr lang="en-US"/>
          </a:p>
        </p:txBody>
      </p:sp>
      <p:sp>
        <p:nvSpPr>
          <p:cNvPr id="887810" name="Rectangle 2"/>
          <p:cNvSpPr>
            <a:spLocks noGrp="1" noChangeArrowheads="1"/>
          </p:cNvSpPr>
          <p:nvPr>
            <p:ph type="title"/>
          </p:nvPr>
        </p:nvSpPr>
        <p:spPr/>
        <p:txBody>
          <a:bodyPr/>
          <a:lstStyle/>
          <a:p>
            <a:r>
              <a:rPr lang="nb-NO"/>
              <a:t>Spesifisere en mottaker</a:t>
            </a:r>
          </a:p>
        </p:txBody>
      </p:sp>
      <p:sp>
        <p:nvSpPr>
          <p:cNvPr id="887811" name="Rectangle 3"/>
          <p:cNvSpPr>
            <a:spLocks noGrp="1" noChangeArrowheads="1"/>
          </p:cNvSpPr>
          <p:nvPr>
            <p:ph type="body" idx="1"/>
          </p:nvPr>
        </p:nvSpPr>
        <p:spPr>
          <a:xfrm>
            <a:off x="457200" y="1981200"/>
            <a:ext cx="8229600" cy="3968750"/>
          </a:xfrm>
        </p:spPr>
        <p:txBody>
          <a:bodyPr/>
          <a:lstStyle/>
          <a:p>
            <a:pPr>
              <a:lnSpc>
                <a:spcPct val="80000"/>
              </a:lnSpc>
            </a:pPr>
            <a:r>
              <a:rPr lang="nb-NO" sz="2800"/>
              <a:t>De fleste LAN-teknologier bruker et adresseringsskjema til å realisere direkte kommunikasjon</a:t>
            </a:r>
          </a:p>
          <a:p>
            <a:pPr lvl="1">
              <a:lnSpc>
                <a:spcPct val="80000"/>
              </a:lnSpc>
            </a:pPr>
            <a:r>
              <a:rPr lang="nb-NO" sz="2400"/>
              <a:t>Hardware adressering (fysisk adresse, også kalt MAC adresse)</a:t>
            </a:r>
          </a:p>
          <a:p>
            <a:pPr lvl="1">
              <a:lnSpc>
                <a:spcPct val="80000"/>
              </a:lnSpc>
            </a:pPr>
            <a:r>
              <a:rPr lang="nb-NO" sz="2400"/>
              <a:t>Fast i header på ramme (fields = felt): MAC adresse for mottaker og sender</a:t>
            </a:r>
          </a:p>
          <a:p>
            <a:pPr lvl="2">
              <a:lnSpc>
                <a:spcPct val="80000"/>
              </a:lnSpc>
            </a:pPr>
            <a:r>
              <a:rPr lang="nb-NO" sz="2000"/>
              <a:t>Destination address field</a:t>
            </a:r>
          </a:p>
          <a:p>
            <a:pPr lvl="2">
              <a:lnSpc>
                <a:spcPct val="80000"/>
              </a:lnSpc>
            </a:pPr>
            <a:r>
              <a:rPr lang="nb-NO" sz="2000"/>
              <a:t>Source address field</a:t>
            </a:r>
          </a:p>
          <a:p>
            <a:pPr lvl="1">
              <a:lnSpc>
                <a:spcPct val="80000"/>
              </a:lnSpc>
            </a:pPr>
            <a:r>
              <a:rPr lang="nb-NO" sz="2400"/>
              <a:t>Grensesnittet mot lokalnettet (i praksis nettverkskortet) er i stand til å avgjøre om en ramme er ment for ens egen datamaskin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A421EC15-2C8F-3E47-8008-BFA8769F52BF}" type="slidenum">
              <a:rPr lang="en-US"/>
              <a:pPr/>
              <a:t>8</a:t>
            </a:fld>
            <a:endParaRPr lang="en-US"/>
          </a:p>
        </p:txBody>
      </p:sp>
      <p:sp>
        <p:nvSpPr>
          <p:cNvPr id="889858" name="Rectangle 2"/>
          <p:cNvSpPr>
            <a:spLocks noGrp="1" noChangeArrowheads="1"/>
          </p:cNvSpPr>
          <p:nvPr>
            <p:ph type="title"/>
          </p:nvPr>
        </p:nvSpPr>
        <p:spPr/>
        <p:txBody>
          <a:bodyPr/>
          <a:lstStyle/>
          <a:p>
            <a:r>
              <a:rPr lang="nb-NO" sz="3200"/>
              <a:t>Pakkefiltrering med LAN-hardware (1)</a:t>
            </a:r>
            <a:endParaRPr lang="nb-NO" sz="3600"/>
          </a:p>
        </p:txBody>
      </p:sp>
      <p:sp>
        <p:nvSpPr>
          <p:cNvPr id="889859" name="Rectangle 3"/>
          <p:cNvSpPr>
            <a:spLocks noGrp="1" noChangeArrowheads="1"/>
          </p:cNvSpPr>
          <p:nvPr>
            <p:ph type="body" idx="1"/>
          </p:nvPr>
        </p:nvSpPr>
        <p:spPr/>
        <p:txBody>
          <a:bodyPr/>
          <a:lstStyle/>
          <a:p>
            <a:r>
              <a:rPr lang="nb-NO" sz="2800"/>
              <a:t>Nettverksgrensesnittet</a:t>
            </a:r>
          </a:p>
          <a:p>
            <a:pPr lvl="1"/>
            <a:r>
              <a:rPr lang="nb-NO" sz="2400"/>
              <a:t>Håndterer alle detaljer omkring sending/mottak av rammer på felles medium.</a:t>
            </a:r>
          </a:p>
          <a:p>
            <a:pPr lvl="2"/>
            <a:r>
              <a:rPr lang="nb-NO" sz="2000"/>
              <a:t>Størrelse på innkommende rammer.</a:t>
            </a:r>
          </a:p>
          <a:p>
            <a:pPr lvl="2"/>
            <a:r>
              <a:rPr lang="nb-NO" sz="2000"/>
              <a:t>CRC – feilsjekk</a:t>
            </a:r>
          </a:p>
          <a:p>
            <a:pPr lvl="2"/>
            <a:r>
              <a:rPr lang="nb-NO" sz="2000"/>
              <a:t>Detektering av hvorvidt en ramme er ment til ens egen datamaskin.</a:t>
            </a:r>
          </a:p>
          <a:p>
            <a:pPr lvl="2"/>
            <a:r>
              <a:rPr lang="nb-NO" sz="2000"/>
              <a:t>Sending av rammer til andre datamaskiner i nettverket.</a:t>
            </a:r>
          </a:p>
          <a:p>
            <a:pPr lvl="1"/>
            <a:r>
              <a:rPr lang="nb-NO" sz="2400"/>
              <a:t>Jobber uavhengig av CPU, slik at datamaskinen kan fortsette uavhengig av ”ventetid” mot nettverket.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p:txBody>
          <a:bodyPr/>
          <a:lstStyle/>
          <a:p>
            <a:fld id="{CA0F298B-75D7-DF42-9D83-7CA80824D27E}" type="slidenum">
              <a:rPr lang="en-US"/>
              <a:pPr/>
              <a:t>9</a:t>
            </a:fld>
            <a:endParaRPr lang="en-US"/>
          </a:p>
        </p:txBody>
      </p:sp>
      <p:sp>
        <p:nvSpPr>
          <p:cNvPr id="893954" name="Rectangle 2"/>
          <p:cNvSpPr>
            <a:spLocks noGrp="1" noChangeArrowheads="1"/>
          </p:cNvSpPr>
          <p:nvPr>
            <p:ph type="title"/>
          </p:nvPr>
        </p:nvSpPr>
        <p:spPr/>
        <p:txBody>
          <a:bodyPr/>
          <a:lstStyle/>
          <a:p>
            <a:r>
              <a:rPr lang="nb-NO" sz="3200"/>
              <a:t>Pakkefiltrering med LAN-hardware (2)</a:t>
            </a:r>
          </a:p>
        </p:txBody>
      </p:sp>
      <p:graphicFrame>
        <p:nvGraphicFramePr>
          <p:cNvPr id="893955" name="Rectangle 3"/>
          <p:cNvGraphicFramePr>
            <a:graphicFrameLocks/>
          </p:cNvGraphicFramePr>
          <p:nvPr>
            <p:ph sz="half" idx="1"/>
          </p:nvPr>
        </p:nvGraphicFramePr>
        <p:xfrm>
          <a:off x="381000" y="2711450"/>
          <a:ext cx="4110038" cy="2501900"/>
        </p:xfrm>
        <a:graphic>
          <a:graphicData uri="http://schemas.openxmlformats.org/presentationml/2006/ole">
            <p:oleObj spid="_x0000_s106498" name="Flash Movie" r:id="rId4" imgW="0" imgH="0" progId="Flash.Movie">
              <p:embed/>
            </p:oleObj>
          </a:graphicData>
        </a:graphic>
      </p:graphicFrame>
      <p:pic>
        <p:nvPicPr>
          <p:cNvPr id="893962" name="Picture 10"/>
          <p:cNvPicPr>
            <a:picLocks noChangeAspect="1" noChangeArrowheads="1"/>
          </p:cNvPicPr>
          <p:nvPr/>
        </p:nvPicPr>
        <p:blipFill>
          <a:blip r:embed="rId5"/>
          <a:srcRect/>
          <a:stretch>
            <a:fillRect/>
          </a:stretch>
        </p:blipFill>
        <p:spPr bwMode="auto">
          <a:xfrm>
            <a:off x="136525" y="2108200"/>
            <a:ext cx="8829675" cy="4179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Comic Sans MS"/>
        <a:ea typeface="Osaka"/>
        <a:cs typeface="Osaka"/>
      </a:majorFont>
      <a:minorFont>
        <a:latin typeface="Comic Sans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chemeClr val="tx1"/>
            </a:solidFill>
            <a:effectLst/>
            <a:latin typeface="Arial" pitchFamily="69" charset="0"/>
            <a:ea typeface="ＭＳ Ｐゴシック" pitchFamily="69" charset="-128"/>
            <a:cs typeface="ＭＳ Ｐゴシック" pitchFamily="6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chemeClr val="tx1"/>
            </a:solidFill>
            <a:effectLst/>
            <a:latin typeface="Arial" pitchFamily="69" charset="0"/>
            <a:ea typeface="ＭＳ Ｐゴシック" pitchFamily="69" charset="-128"/>
            <a:cs typeface="ＭＳ Ｐゴシック" pitchFamily="6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1227</TotalTime>
  <Words>2371</Words>
  <Application>Microsoft PowerPoint</Application>
  <PresentationFormat>Skjermfremvisning (4:3)</PresentationFormat>
  <Paragraphs>405</Paragraphs>
  <Slides>39</Slides>
  <Notes>22</Notes>
  <HiddenSlides>0</HiddenSlides>
  <MMClips>0</MMClips>
  <ScaleCrop>false</ScaleCrop>
  <HeadingPairs>
    <vt:vector size="6" baseType="variant">
      <vt:variant>
        <vt:lpstr>Utformingsmal</vt:lpstr>
      </vt:variant>
      <vt:variant>
        <vt:i4>1</vt:i4>
      </vt:variant>
      <vt:variant>
        <vt:lpstr>Innebygde OLE-servere</vt:lpstr>
      </vt:variant>
      <vt:variant>
        <vt:i4>2</vt:i4>
      </vt:variant>
      <vt:variant>
        <vt:lpstr>Lysbildetitler</vt:lpstr>
      </vt:variant>
      <vt:variant>
        <vt:i4>39</vt:i4>
      </vt:variant>
    </vt:vector>
  </HeadingPairs>
  <TitlesOfParts>
    <vt:vector size="42" baseType="lpstr">
      <vt:lpstr>Blank Presentation</vt:lpstr>
      <vt:lpstr>Microsoft Visio Drawing</vt:lpstr>
      <vt:lpstr>Flash Movie</vt:lpstr>
      <vt:lpstr>MMT261 Publisering av digitale medier</vt:lpstr>
      <vt:lpstr>Agenda</vt:lpstr>
      <vt:lpstr>Lokalnettverk vs. internettverk</vt:lpstr>
      <vt:lpstr>Lokal datakommunikasjon: Point-to-point vs. delt medium</vt:lpstr>
      <vt:lpstr>Alle til alle?</vt:lpstr>
      <vt:lpstr>Problemstilling: </vt:lpstr>
      <vt:lpstr>Spesifisere en mottaker</vt:lpstr>
      <vt:lpstr>Pakkefiltrering med LAN-hardware (1)</vt:lpstr>
      <vt:lpstr>Pakkefiltrering med LAN-hardware (2)</vt:lpstr>
      <vt:lpstr>Repetisjon: Internettkommunikasjon</vt:lpstr>
      <vt:lpstr>TCP/IP-stakken</vt:lpstr>
      <vt:lpstr>UDP-pakker (Layer 4)</vt:lpstr>
      <vt:lpstr>TCP-segmenter (Layer 4)</vt:lpstr>
      <vt:lpstr>IP-datagram (Layer 3)</vt:lpstr>
      <vt:lpstr>Nettverksrammer på felles medium (Layer 2)</vt:lpstr>
      <vt:lpstr>TCP/IP-ruting</vt:lpstr>
      <vt:lpstr>IP-adresser</vt:lpstr>
      <vt:lpstr>Spesielle IP-adresser</vt:lpstr>
      <vt:lpstr>Multicast-adresser</vt:lpstr>
      <vt:lpstr>Layer 5, application</vt:lpstr>
      <vt:lpstr>Hva forbinder du med …</vt:lpstr>
      <vt:lpstr>Klienter</vt:lpstr>
      <vt:lpstr>Tjenere</vt:lpstr>
      <vt:lpstr>Tjenere og tjenermaskiner</vt:lpstr>
      <vt:lpstr>Klienter, tjenere og tjenermaskiner</vt:lpstr>
      <vt:lpstr>Dataflyten: klient - tjener</vt:lpstr>
      <vt:lpstr>Transport av data - Protokoller</vt:lpstr>
      <vt:lpstr>Tjenere med flere tjenester</vt:lpstr>
      <vt:lpstr>Hvem kommuniserer med hvem?</vt:lpstr>
      <vt:lpstr>”Well-known ports”</vt:lpstr>
      <vt:lpstr>Samtidig utførelse </vt:lpstr>
      <vt:lpstr>Koblingsorientert vs. koblingsfri</vt:lpstr>
      <vt:lpstr>Socket-grensesnittet (1)</vt:lpstr>
      <vt:lpstr>Socket-grensesnittet (2)</vt:lpstr>
      <vt:lpstr>Sockets</vt:lpstr>
      <vt:lpstr>Hva Innebærer dette?</vt:lpstr>
      <vt:lpstr>En socket-tjener og socket-klient</vt:lpstr>
      <vt:lpstr>Java-Sockets (1)</vt:lpstr>
      <vt:lpstr>Java-Sockets (2)</vt:lpstr>
    </vt:vector>
  </TitlesOfParts>
  <Company>HiNT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Dette er en test</dc:title>
  <dc:creator>Ståle A. Nygård</dc:creator>
  <cp:lastModifiedBy>Ståle A. Nygård</cp:lastModifiedBy>
  <cp:revision>163</cp:revision>
  <cp:lastPrinted>2008-02-06T10:36:35Z</cp:lastPrinted>
  <dcterms:created xsi:type="dcterms:W3CDTF">2009-04-28T07:18:34Z</dcterms:created>
  <dcterms:modified xsi:type="dcterms:W3CDTF">2009-04-28T08:02:36Z</dcterms:modified>
</cp:coreProperties>
</file>